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33"/>
  </p:notesMasterIdLst>
  <p:handoutMasterIdLst>
    <p:handoutMasterId r:id="rId34"/>
  </p:handoutMasterIdLst>
  <p:sldIdLst>
    <p:sldId id="256" r:id="rId2"/>
    <p:sldId id="261" r:id="rId3"/>
    <p:sldId id="258" r:id="rId4"/>
    <p:sldId id="259" r:id="rId5"/>
    <p:sldId id="295" r:id="rId6"/>
    <p:sldId id="303" r:id="rId7"/>
    <p:sldId id="265" r:id="rId8"/>
    <p:sldId id="260" r:id="rId9"/>
    <p:sldId id="296" r:id="rId10"/>
    <p:sldId id="262" r:id="rId11"/>
    <p:sldId id="263" r:id="rId12"/>
    <p:sldId id="264" r:id="rId13"/>
    <p:sldId id="298" r:id="rId14"/>
    <p:sldId id="299" r:id="rId15"/>
    <p:sldId id="266" r:id="rId16"/>
    <p:sldId id="268" r:id="rId17"/>
    <p:sldId id="271" r:id="rId18"/>
    <p:sldId id="272" r:id="rId19"/>
    <p:sldId id="273" r:id="rId20"/>
    <p:sldId id="300" r:id="rId21"/>
    <p:sldId id="274" r:id="rId22"/>
    <p:sldId id="301" r:id="rId23"/>
    <p:sldId id="276" r:id="rId24"/>
    <p:sldId id="277" r:id="rId25"/>
    <p:sldId id="278" r:id="rId26"/>
    <p:sldId id="279" r:id="rId27"/>
    <p:sldId id="280" r:id="rId28"/>
    <p:sldId id="281" r:id="rId29"/>
    <p:sldId id="282" r:id="rId30"/>
    <p:sldId id="283" r:id="rId31"/>
    <p:sldId id="294" r:id="rId32"/>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8DAC3"/>
    <a:srgbClr val="E3FD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Style moyen 1 - Accentuation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3C2FFA5D-87B4-456A-9821-1D502468CF0F}" styleName="Style à thème 1 - Accentuation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21" autoAdjust="0"/>
    <p:restoredTop sz="82437" autoAdjust="0"/>
  </p:normalViewPr>
  <p:slideViewPr>
    <p:cSldViewPr>
      <p:cViewPr varScale="1">
        <p:scale>
          <a:sx n="56" d="100"/>
          <a:sy n="56" d="100"/>
        </p:scale>
        <p:origin x="1782" y="4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744A6AE-145D-4459-A0CC-456C8D6B76C4}" type="datetimeFigureOut">
              <a:rPr lang="fr-FR" smtClean="0"/>
              <a:pPr/>
              <a:t>31/05/2015</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B4216E2-899B-4C6F-8161-A9FD607CE55C}" type="slidenum">
              <a:rPr lang="fr-FR" smtClean="0"/>
              <a:pPr/>
              <a:t>‹N°›</a:t>
            </a:fld>
            <a:endParaRPr lang="fr-FR"/>
          </a:p>
        </p:txBody>
      </p:sp>
    </p:spTree>
    <p:extLst>
      <p:ext uri="{BB962C8B-B14F-4D97-AF65-F5344CB8AC3E}">
        <p14:creationId xmlns:p14="http://schemas.microsoft.com/office/powerpoint/2010/main" val="426268965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C6E73B9-F543-400A-9153-0D987024CF4F}" type="datetimeFigureOut">
              <a:rPr lang="fr-FR" smtClean="0"/>
              <a:pPr/>
              <a:t>31/05/2015</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BF686CF-A62C-4AC1-BD4C-55C53F9DC173}" type="slidenum">
              <a:rPr lang="fr-FR" smtClean="0"/>
              <a:pPr/>
              <a:t>‹N°›</a:t>
            </a:fld>
            <a:endParaRPr lang="fr-FR"/>
          </a:p>
        </p:txBody>
      </p:sp>
    </p:spTree>
    <p:extLst>
      <p:ext uri="{BB962C8B-B14F-4D97-AF65-F5344CB8AC3E}">
        <p14:creationId xmlns:p14="http://schemas.microsoft.com/office/powerpoint/2010/main" val="88936622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10"/>
          </p:nvPr>
        </p:nvSpPr>
        <p:spPr/>
        <p:txBody>
          <a:bodyPr/>
          <a:lstStyle/>
          <a:p>
            <a:fld id="{3BF686CF-A62C-4AC1-BD4C-55C53F9DC173}" type="slidenum">
              <a:rPr lang="fr-FR" smtClean="0"/>
              <a:pPr/>
              <a:t>3</a:t>
            </a:fld>
            <a:endParaRPr lang="fr-FR"/>
          </a:p>
        </p:txBody>
      </p:sp>
    </p:spTree>
    <p:extLst>
      <p:ext uri="{BB962C8B-B14F-4D97-AF65-F5344CB8AC3E}">
        <p14:creationId xmlns:p14="http://schemas.microsoft.com/office/powerpoint/2010/main" val="3897162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3BF686CF-A62C-4AC1-BD4C-55C53F9DC173}" type="slidenum">
              <a:rPr lang="fr-FR" smtClean="0"/>
              <a:pPr/>
              <a:t>12</a:t>
            </a:fld>
            <a:endParaRPr lang="fr-FR"/>
          </a:p>
        </p:txBody>
      </p:sp>
    </p:spTree>
    <p:extLst>
      <p:ext uri="{BB962C8B-B14F-4D97-AF65-F5344CB8AC3E}">
        <p14:creationId xmlns:p14="http://schemas.microsoft.com/office/powerpoint/2010/main" val="30296131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3BF686CF-A62C-4AC1-BD4C-55C53F9DC173}" type="slidenum">
              <a:rPr lang="fr-FR" smtClean="0"/>
              <a:pPr/>
              <a:t>13</a:t>
            </a:fld>
            <a:endParaRPr lang="fr-FR"/>
          </a:p>
        </p:txBody>
      </p:sp>
    </p:spTree>
    <p:extLst>
      <p:ext uri="{BB962C8B-B14F-4D97-AF65-F5344CB8AC3E}">
        <p14:creationId xmlns:p14="http://schemas.microsoft.com/office/powerpoint/2010/main" val="13187617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3BF686CF-A62C-4AC1-BD4C-55C53F9DC173}" type="slidenum">
              <a:rPr lang="fr-FR" smtClean="0"/>
              <a:pPr/>
              <a:t>14</a:t>
            </a:fld>
            <a:endParaRPr lang="fr-FR"/>
          </a:p>
        </p:txBody>
      </p:sp>
    </p:spTree>
    <p:extLst>
      <p:ext uri="{BB962C8B-B14F-4D97-AF65-F5344CB8AC3E}">
        <p14:creationId xmlns:p14="http://schemas.microsoft.com/office/powerpoint/2010/main" val="17072688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3BF686CF-A62C-4AC1-BD4C-55C53F9DC173}" type="slidenum">
              <a:rPr lang="fr-FR" smtClean="0"/>
              <a:pPr/>
              <a:t>15</a:t>
            </a:fld>
            <a:endParaRPr lang="fr-FR"/>
          </a:p>
        </p:txBody>
      </p:sp>
    </p:spTree>
    <p:extLst>
      <p:ext uri="{BB962C8B-B14F-4D97-AF65-F5344CB8AC3E}">
        <p14:creationId xmlns:p14="http://schemas.microsoft.com/office/powerpoint/2010/main" val="16453021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3BF686CF-A62C-4AC1-BD4C-55C53F9DC173}" type="slidenum">
              <a:rPr lang="fr-FR" smtClean="0"/>
              <a:pPr/>
              <a:t>16</a:t>
            </a:fld>
            <a:endParaRPr lang="fr-FR"/>
          </a:p>
        </p:txBody>
      </p:sp>
    </p:spTree>
    <p:extLst>
      <p:ext uri="{BB962C8B-B14F-4D97-AF65-F5344CB8AC3E}">
        <p14:creationId xmlns:p14="http://schemas.microsoft.com/office/powerpoint/2010/main" val="26439450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3BF686CF-A62C-4AC1-BD4C-55C53F9DC173}" type="slidenum">
              <a:rPr lang="fr-FR" smtClean="0"/>
              <a:pPr/>
              <a:t>17</a:t>
            </a:fld>
            <a:endParaRPr lang="fr-FR"/>
          </a:p>
        </p:txBody>
      </p:sp>
    </p:spTree>
    <p:extLst>
      <p:ext uri="{BB962C8B-B14F-4D97-AF65-F5344CB8AC3E}">
        <p14:creationId xmlns:p14="http://schemas.microsoft.com/office/powerpoint/2010/main" val="28601806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3BF686CF-A62C-4AC1-BD4C-55C53F9DC173}" type="slidenum">
              <a:rPr lang="fr-FR" smtClean="0"/>
              <a:pPr/>
              <a:t>18</a:t>
            </a:fld>
            <a:endParaRPr lang="fr-FR"/>
          </a:p>
        </p:txBody>
      </p:sp>
    </p:spTree>
    <p:extLst>
      <p:ext uri="{BB962C8B-B14F-4D97-AF65-F5344CB8AC3E}">
        <p14:creationId xmlns:p14="http://schemas.microsoft.com/office/powerpoint/2010/main" val="36042622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3BF686CF-A62C-4AC1-BD4C-55C53F9DC173}" type="slidenum">
              <a:rPr lang="fr-FR" smtClean="0"/>
              <a:pPr/>
              <a:t>19</a:t>
            </a:fld>
            <a:endParaRPr lang="fr-FR"/>
          </a:p>
        </p:txBody>
      </p:sp>
    </p:spTree>
    <p:extLst>
      <p:ext uri="{BB962C8B-B14F-4D97-AF65-F5344CB8AC3E}">
        <p14:creationId xmlns:p14="http://schemas.microsoft.com/office/powerpoint/2010/main" val="40498959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3BF686CF-A62C-4AC1-BD4C-55C53F9DC173}" type="slidenum">
              <a:rPr lang="fr-FR" smtClean="0"/>
              <a:pPr/>
              <a:t>20</a:t>
            </a:fld>
            <a:endParaRPr lang="fr-FR"/>
          </a:p>
        </p:txBody>
      </p:sp>
    </p:spTree>
    <p:extLst>
      <p:ext uri="{BB962C8B-B14F-4D97-AF65-F5344CB8AC3E}">
        <p14:creationId xmlns:p14="http://schemas.microsoft.com/office/powerpoint/2010/main" val="27664853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3BF686CF-A62C-4AC1-BD4C-55C53F9DC173}" type="slidenum">
              <a:rPr lang="fr-FR" smtClean="0"/>
              <a:pPr/>
              <a:t>21</a:t>
            </a:fld>
            <a:endParaRPr lang="fr-FR"/>
          </a:p>
        </p:txBody>
      </p:sp>
    </p:spTree>
    <p:extLst>
      <p:ext uri="{BB962C8B-B14F-4D97-AF65-F5344CB8AC3E}">
        <p14:creationId xmlns:p14="http://schemas.microsoft.com/office/powerpoint/2010/main" val="36288287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3BF686CF-A62C-4AC1-BD4C-55C53F9DC173}" type="slidenum">
              <a:rPr lang="fr-FR" smtClean="0"/>
              <a:pPr/>
              <a:t>4</a:t>
            </a:fld>
            <a:endParaRPr lang="fr-FR"/>
          </a:p>
        </p:txBody>
      </p:sp>
    </p:spTree>
    <p:extLst>
      <p:ext uri="{BB962C8B-B14F-4D97-AF65-F5344CB8AC3E}">
        <p14:creationId xmlns:p14="http://schemas.microsoft.com/office/powerpoint/2010/main" val="25967088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3BF686CF-A62C-4AC1-BD4C-55C53F9DC173}" type="slidenum">
              <a:rPr lang="fr-FR" smtClean="0"/>
              <a:pPr/>
              <a:t>22</a:t>
            </a:fld>
            <a:endParaRPr lang="fr-FR"/>
          </a:p>
        </p:txBody>
      </p:sp>
    </p:spTree>
    <p:extLst>
      <p:ext uri="{BB962C8B-B14F-4D97-AF65-F5344CB8AC3E}">
        <p14:creationId xmlns:p14="http://schemas.microsoft.com/office/powerpoint/2010/main" val="6192977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3BF686CF-A62C-4AC1-BD4C-55C53F9DC173}" type="slidenum">
              <a:rPr lang="fr-FR" smtClean="0"/>
              <a:pPr/>
              <a:t>23</a:t>
            </a:fld>
            <a:endParaRPr lang="fr-FR"/>
          </a:p>
        </p:txBody>
      </p:sp>
    </p:spTree>
    <p:extLst>
      <p:ext uri="{BB962C8B-B14F-4D97-AF65-F5344CB8AC3E}">
        <p14:creationId xmlns:p14="http://schemas.microsoft.com/office/powerpoint/2010/main" val="18996085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3BF686CF-A62C-4AC1-BD4C-55C53F9DC173}" type="slidenum">
              <a:rPr lang="fr-FR" smtClean="0"/>
              <a:pPr/>
              <a:t>24</a:t>
            </a:fld>
            <a:endParaRPr lang="fr-FR"/>
          </a:p>
        </p:txBody>
      </p:sp>
    </p:spTree>
    <p:extLst>
      <p:ext uri="{BB962C8B-B14F-4D97-AF65-F5344CB8AC3E}">
        <p14:creationId xmlns:p14="http://schemas.microsoft.com/office/powerpoint/2010/main" val="28917513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3BF686CF-A62C-4AC1-BD4C-55C53F9DC173}" type="slidenum">
              <a:rPr lang="fr-FR" smtClean="0"/>
              <a:pPr/>
              <a:t>25</a:t>
            </a:fld>
            <a:endParaRPr lang="fr-FR"/>
          </a:p>
        </p:txBody>
      </p:sp>
    </p:spTree>
    <p:extLst>
      <p:ext uri="{BB962C8B-B14F-4D97-AF65-F5344CB8AC3E}">
        <p14:creationId xmlns:p14="http://schemas.microsoft.com/office/powerpoint/2010/main" val="34812926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3BF686CF-A62C-4AC1-BD4C-55C53F9DC173}" type="slidenum">
              <a:rPr lang="fr-FR" smtClean="0"/>
              <a:pPr/>
              <a:t>26</a:t>
            </a:fld>
            <a:endParaRPr lang="fr-FR"/>
          </a:p>
        </p:txBody>
      </p:sp>
    </p:spTree>
    <p:extLst>
      <p:ext uri="{BB962C8B-B14F-4D97-AF65-F5344CB8AC3E}">
        <p14:creationId xmlns:p14="http://schemas.microsoft.com/office/powerpoint/2010/main" val="2534089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3BF686CF-A62C-4AC1-BD4C-55C53F9DC173}" type="slidenum">
              <a:rPr lang="fr-FR" smtClean="0"/>
              <a:pPr/>
              <a:t>27</a:t>
            </a:fld>
            <a:endParaRPr lang="fr-FR"/>
          </a:p>
        </p:txBody>
      </p:sp>
    </p:spTree>
    <p:extLst>
      <p:ext uri="{BB962C8B-B14F-4D97-AF65-F5344CB8AC3E}">
        <p14:creationId xmlns:p14="http://schemas.microsoft.com/office/powerpoint/2010/main" val="12732352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3BF686CF-A62C-4AC1-BD4C-55C53F9DC173}" type="slidenum">
              <a:rPr lang="fr-FR" smtClean="0"/>
              <a:pPr/>
              <a:t>28</a:t>
            </a:fld>
            <a:endParaRPr lang="fr-FR"/>
          </a:p>
        </p:txBody>
      </p:sp>
    </p:spTree>
    <p:extLst>
      <p:ext uri="{BB962C8B-B14F-4D97-AF65-F5344CB8AC3E}">
        <p14:creationId xmlns:p14="http://schemas.microsoft.com/office/powerpoint/2010/main" val="38504526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3BF686CF-A62C-4AC1-BD4C-55C53F9DC173}" type="slidenum">
              <a:rPr lang="fr-FR" smtClean="0"/>
              <a:pPr/>
              <a:t>29</a:t>
            </a:fld>
            <a:endParaRPr lang="fr-FR"/>
          </a:p>
        </p:txBody>
      </p:sp>
    </p:spTree>
    <p:extLst>
      <p:ext uri="{BB962C8B-B14F-4D97-AF65-F5344CB8AC3E}">
        <p14:creationId xmlns:p14="http://schemas.microsoft.com/office/powerpoint/2010/main" val="13025244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3BF686CF-A62C-4AC1-BD4C-55C53F9DC173}" type="slidenum">
              <a:rPr lang="fr-FR" smtClean="0"/>
              <a:pPr/>
              <a:t>30</a:t>
            </a:fld>
            <a:endParaRPr lang="fr-FR"/>
          </a:p>
        </p:txBody>
      </p:sp>
    </p:spTree>
    <p:extLst>
      <p:ext uri="{BB962C8B-B14F-4D97-AF65-F5344CB8AC3E}">
        <p14:creationId xmlns:p14="http://schemas.microsoft.com/office/powerpoint/2010/main" val="10637810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3BF686CF-A62C-4AC1-BD4C-55C53F9DC173}" type="slidenum">
              <a:rPr lang="fr-FR" smtClean="0"/>
              <a:pPr/>
              <a:t>31</a:t>
            </a:fld>
            <a:endParaRPr lang="fr-FR"/>
          </a:p>
        </p:txBody>
      </p:sp>
    </p:spTree>
    <p:extLst>
      <p:ext uri="{BB962C8B-B14F-4D97-AF65-F5344CB8AC3E}">
        <p14:creationId xmlns:p14="http://schemas.microsoft.com/office/powerpoint/2010/main" val="18258696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dirty="0" smtClean="0">
                <a:solidFill>
                  <a:schemeClr val="tx1"/>
                </a:solidFill>
                <a:effectLst/>
                <a:latin typeface="+mn-lt"/>
                <a:ea typeface="+mn-ea"/>
                <a:cs typeface="+mn-cs"/>
              </a:rPr>
              <a:t>La figure </a:t>
            </a:r>
            <a:r>
              <a:rPr lang="fr-FR" sz="1200" kern="1200" baseline="0" dirty="0" smtClean="0">
                <a:solidFill>
                  <a:schemeClr val="tx1"/>
                </a:solidFill>
                <a:effectLst/>
                <a:latin typeface="+mn-lt"/>
                <a:ea typeface="+mn-ea"/>
                <a:cs typeface="+mn-cs"/>
              </a:rPr>
              <a:t> </a:t>
            </a:r>
            <a:r>
              <a:rPr lang="fr-FR" sz="1200" kern="1200" dirty="0" smtClean="0">
                <a:solidFill>
                  <a:schemeClr val="tx1"/>
                </a:solidFill>
                <a:effectLst/>
                <a:latin typeface="+mn-lt"/>
                <a:ea typeface="+mn-ea"/>
                <a:cs typeface="+mn-cs"/>
              </a:rPr>
              <a:t>illustre les différences entre objet et agent, où l'objet est défini par l'ensemble des méthodes qu'il ne peut refuser d'exécuter si un autre objet le lui demande, et l'agent qui dispose d'objectifs qui lui donne une autonomie de décision vis-à-vis des message qu'ils reçoit et il  établit  des interactions complexes que font intervenir des communications de haut niveau.</a:t>
            </a:r>
          </a:p>
          <a:p>
            <a:endParaRPr lang="fr-FR" dirty="0"/>
          </a:p>
        </p:txBody>
      </p:sp>
      <p:sp>
        <p:nvSpPr>
          <p:cNvPr id="4" name="Espace réservé du numéro de diapositive 3"/>
          <p:cNvSpPr>
            <a:spLocks noGrp="1"/>
          </p:cNvSpPr>
          <p:nvPr>
            <p:ph type="sldNum" sz="quarter" idx="10"/>
          </p:nvPr>
        </p:nvSpPr>
        <p:spPr/>
        <p:txBody>
          <a:bodyPr/>
          <a:lstStyle/>
          <a:p>
            <a:fld id="{3BF686CF-A62C-4AC1-BD4C-55C53F9DC173}" type="slidenum">
              <a:rPr lang="fr-FR" smtClean="0"/>
              <a:pPr/>
              <a:t>5</a:t>
            </a:fld>
            <a:endParaRPr lang="fr-FR"/>
          </a:p>
        </p:txBody>
      </p:sp>
    </p:spTree>
    <p:extLst>
      <p:ext uri="{BB962C8B-B14F-4D97-AF65-F5344CB8AC3E}">
        <p14:creationId xmlns:p14="http://schemas.microsoft.com/office/powerpoint/2010/main" val="15472824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dirty="0" smtClean="0">
                <a:solidFill>
                  <a:schemeClr val="tx1"/>
                </a:solidFill>
                <a:effectLst/>
                <a:latin typeface="+mn-lt"/>
                <a:ea typeface="+mn-ea"/>
                <a:cs typeface="+mn-cs"/>
              </a:rPr>
              <a:t>La figure </a:t>
            </a:r>
            <a:r>
              <a:rPr lang="fr-FR" sz="1200" kern="1200" baseline="0" dirty="0" smtClean="0">
                <a:solidFill>
                  <a:schemeClr val="tx1"/>
                </a:solidFill>
                <a:effectLst/>
                <a:latin typeface="+mn-lt"/>
                <a:ea typeface="+mn-ea"/>
                <a:cs typeface="+mn-cs"/>
              </a:rPr>
              <a:t> </a:t>
            </a:r>
            <a:r>
              <a:rPr lang="fr-FR" sz="1200" kern="1200" dirty="0" smtClean="0">
                <a:solidFill>
                  <a:schemeClr val="tx1"/>
                </a:solidFill>
                <a:effectLst/>
                <a:latin typeface="+mn-lt"/>
                <a:ea typeface="+mn-ea"/>
                <a:cs typeface="+mn-cs"/>
              </a:rPr>
              <a:t>illustre les différences entre objet et agent, où l'objet est défini par l'ensemble des méthodes qu'il ne peut refuser d'exécuter si un autre objet le lui demande, et l'agent qui dispose d'objectifs qui lui donne une autonomie de décision vis-à-vis des message qu'ils reçoit et il  établit  des interactions complexes que font intervenir des communications de haut niveau.</a:t>
            </a:r>
          </a:p>
          <a:p>
            <a:endParaRPr lang="fr-FR" dirty="0"/>
          </a:p>
        </p:txBody>
      </p:sp>
      <p:sp>
        <p:nvSpPr>
          <p:cNvPr id="4" name="Espace réservé du numéro de diapositive 3"/>
          <p:cNvSpPr>
            <a:spLocks noGrp="1"/>
          </p:cNvSpPr>
          <p:nvPr>
            <p:ph type="sldNum" sz="quarter" idx="10"/>
          </p:nvPr>
        </p:nvSpPr>
        <p:spPr/>
        <p:txBody>
          <a:bodyPr/>
          <a:lstStyle/>
          <a:p>
            <a:fld id="{3BF686CF-A62C-4AC1-BD4C-55C53F9DC173}" type="slidenum">
              <a:rPr lang="fr-FR" smtClean="0"/>
              <a:pPr/>
              <a:t>6</a:t>
            </a:fld>
            <a:endParaRPr lang="fr-FR"/>
          </a:p>
        </p:txBody>
      </p:sp>
    </p:spTree>
    <p:extLst>
      <p:ext uri="{BB962C8B-B14F-4D97-AF65-F5344CB8AC3E}">
        <p14:creationId xmlns:p14="http://schemas.microsoft.com/office/powerpoint/2010/main" val="29993654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3BF686CF-A62C-4AC1-BD4C-55C53F9DC173}" type="slidenum">
              <a:rPr lang="fr-FR" smtClean="0"/>
              <a:pPr/>
              <a:t>7</a:t>
            </a:fld>
            <a:endParaRPr lang="fr-FR"/>
          </a:p>
        </p:txBody>
      </p:sp>
    </p:spTree>
    <p:extLst>
      <p:ext uri="{BB962C8B-B14F-4D97-AF65-F5344CB8AC3E}">
        <p14:creationId xmlns:p14="http://schemas.microsoft.com/office/powerpoint/2010/main" val="24002460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3BF686CF-A62C-4AC1-BD4C-55C53F9DC173}" type="slidenum">
              <a:rPr lang="fr-FR" smtClean="0"/>
              <a:pPr/>
              <a:t>8</a:t>
            </a:fld>
            <a:endParaRPr lang="fr-FR"/>
          </a:p>
        </p:txBody>
      </p:sp>
    </p:spTree>
    <p:extLst>
      <p:ext uri="{BB962C8B-B14F-4D97-AF65-F5344CB8AC3E}">
        <p14:creationId xmlns:p14="http://schemas.microsoft.com/office/powerpoint/2010/main" val="9551898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3BF686CF-A62C-4AC1-BD4C-55C53F9DC173}" type="slidenum">
              <a:rPr lang="fr-FR" smtClean="0"/>
              <a:pPr/>
              <a:t>9</a:t>
            </a:fld>
            <a:endParaRPr lang="fr-FR"/>
          </a:p>
        </p:txBody>
      </p:sp>
    </p:spTree>
    <p:extLst>
      <p:ext uri="{BB962C8B-B14F-4D97-AF65-F5344CB8AC3E}">
        <p14:creationId xmlns:p14="http://schemas.microsoft.com/office/powerpoint/2010/main" val="35327127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3BF686CF-A62C-4AC1-BD4C-55C53F9DC173}" type="slidenum">
              <a:rPr lang="fr-FR" smtClean="0"/>
              <a:pPr/>
              <a:t>10</a:t>
            </a:fld>
            <a:endParaRPr lang="fr-FR"/>
          </a:p>
        </p:txBody>
      </p:sp>
    </p:spTree>
    <p:extLst>
      <p:ext uri="{BB962C8B-B14F-4D97-AF65-F5344CB8AC3E}">
        <p14:creationId xmlns:p14="http://schemas.microsoft.com/office/powerpoint/2010/main" val="1676957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3BF686CF-A62C-4AC1-BD4C-55C53F9DC173}" type="slidenum">
              <a:rPr lang="fr-FR" smtClean="0"/>
              <a:pPr/>
              <a:t>11</a:t>
            </a:fld>
            <a:endParaRPr lang="fr-FR"/>
          </a:p>
        </p:txBody>
      </p:sp>
    </p:spTree>
    <p:extLst>
      <p:ext uri="{BB962C8B-B14F-4D97-AF65-F5344CB8AC3E}">
        <p14:creationId xmlns:p14="http://schemas.microsoft.com/office/powerpoint/2010/main" val="39754839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8" name="Titre 7"/>
          <p:cNvSpPr>
            <a:spLocks noGrp="1"/>
          </p:cNvSpPr>
          <p:nvPr>
            <p:ph type="ctrTitle"/>
          </p:nvPr>
        </p:nvSpPr>
        <p:spPr>
          <a:xfrm>
            <a:off x="2286000" y="3124200"/>
            <a:ext cx="6172200" cy="1894362"/>
          </a:xfrm>
        </p:spPr>
        <p:txBody>
          <a:bodyPr/>
          <a:lstStyle>
            <a:lvl1pPr>
              <a:defRPr b="1"/>
            </a:lvl1pPr>
          </a:lstStyle>
          <a:p>
            <a:r>
              <a:rPr kumimoji="0" lang="fr-FR" smtClean="0"/>
              <a:t>Cliquez pour modifier le style du titre</a:t>
            </a:r>
            <a:endParaRPr kumimoji="0" lang="en-US"/>
          </a:p>
        </p:txBody>
      </p:sp>
      <p:sp>
        <p:nvSpPr>
          <p:cNvPr id="9" name="Sous-titr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28" name="Espace réservé de la date 27"/>
          <p:cNvSpPr>
            <a:spLocks noGrp="1"/>
          </p:cNvSpPr>
          <p:nvPr>
            <p:ph type="dt" sz="half" idx="10"/>
          </p:nvPr>
        </p:nvSpPr>
        <p:spPr bwMode="auto">
          <a:xfrm rot="5400000">
            <a:off x="7764621" y="1174097"/>
            <a:ext cx="2286000" cy="381000"/>
          </a:xfrm>
        </p:spPr>
        <p:txBody>
          <a:bodyPr/>
          <a:lstStyle/>
          <a:p>
            <a:fld id="{E02A942F-6D8A-4EBB-9CBC-60E6ED8932D7}" type="datetime1">
              <a:rPr lang="fr-FR" smtClean="0"/>
              <a:pPr/>
              <a:t>31/05/2015</a:t>
            </a:fld>
            <a:endParaRPr lang="fr-FR"/>
          </a:p>
        </p:txBody>
      </p:sp>
      <p:sp>
        <p:nvSpPr>
          <p:cNvPr id="17" name="Espace réservé du pied de page 16"/>
          <p:cNvSpPr>
            <a:spLocks noGrp="1"/>
          </p:cNvSpPr>
          <p:nvPr>
            <p:ph type="ftr" sz="quarter" idx="11"/>
          </p:nvPr>
        </p:nvSpPr>
        <p:spPr bwMode="auto">
          <a:xfrm rot="5400000">
            <a:off x="7077269" y="4181669"/>
            <a:ext cx="3657600" cy="384048"/>
          </a:xfrm>
        </p:spPr>
        <p:txBody>
          <a:bodyPr/>
          <a:lstStyle/>
          <a:p>
            <a:r>
              <a:rPr lang="fr-FR" smtClean="0"/>
              <a:t>Page3</a:t>
            </a:r>
            <a:endParaRPr lang="fr-FR"/>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Connecteur droit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Connecteur droit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Connecteur droit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Connecteur droit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Connecteur droit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Connecteur droit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Ellipse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Ellipse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Ellipse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Ellipse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Ellipse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Espace réservé du numéro de diapositive 28"/>
          <p:cNvSpPr>
            <a:spLocks noGrp="1"/>
          </p:cNvSpPr>
          <p:nvPr>
            <p:ph type="sldNum" sz="quarter" idx="12"/>
          </p:nvPr>
        </p:nvSpPr>
        <p:spPr bwMode="auto">
          <a:xfrm>
            <a:off x="1325544" y="4928702"/>
            <a:ext cx="609600" cy="517524"/>
          </a:xfrm>
        </p:spPr>
        <p:txBody>
          <a:bodyPr/>
          <a:lstStyle/>
          <a:p>
            <a:fld id="{AFD5866A-C2A5-4EBD-9128-4DB3B427EABF}"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26AC7765-7693-4A6D-8ED9-9F6845FCD12D}" type="datetime1">
              <a:rPr lang="fr-FR" smtClean="0"/>
              <a:pPr/>
              <a:t>31/05/2015</a:t>
            </a:fld>
            <a:endParaRPr lang="fr-FR"/>
          </a:p>
        </p:txBody>
      </p:sp>
      <p:sp>
        <p:nvSpPr>
          <p:cNvPr id="5" name="Espace réservé du pied de page 4"/>
          <p:cNvSpPr>
            <a:spLocks noGrp="1"/>
          </p:cNvSpPr>
          <p:nvPr>
            <p:ph type="ftr" sz="quarter" idx="11"/>
          </p:nvPr>
        </p:nvSpPr>
        <p:spPr/>
        <p:txBody>
          <a:bodyPr/>
          <a:lstStyle/>
          <a:p>
            <a:r>
              <a:rPr lang="fr-FR" smtClean="0"/>
              <a:t>Page3</a:t>
            </a:r>
            <a:endParaRPr lang="fr-FR"/>
          </a:p>
        </p:txBody>
      </p:sp>
      <p:sp>
        <p:nvSpPr>
          <p:cNvPr id="6" name="Espace réservé du numéro de diapositive 5"/>
          <p:cNvSpPr>
            <a:spLocks noGrp="1"/>
          </p:cNvSpPr>
          <p:nvPr>
            <p:ph type="sldNum" sz="quarter" idx="12"/>
          </p:nvPr>
        </p:nvSpPr>
        <p:spPr/>
        <p:txBody>
          <a:bodyPr/>
          <a:lstStyle/>
          <a:p>
            <a:fld id="{AFD5866A-C2A5-4EBD-9128-4DB3B427EABF}"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40"/>
            <a:ext cx="1676400" cy="5851525"/>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274639"/>
            <a:ext cx="6019800" cy="5851525"/>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8AEDD791-02B8-4929-B2BB-C9C5C68BEDC7}" type="datetime1">
              <a:rPr lang="fr-FR" smtClean="0"/>
              <a:pPr/>
              <a:t>31/05/2015</a:t>
            </a:fld>
            <a:endParaRPr lang="fr-FR"/>
          </a:p>
        </p:txBody>
      </p:sp>
      <p:sp>
        <p:nvSpPr>
          <p:cNvPr id="5" name="Espace réservé du pied de page 4"/>
          <p:cNvSpPr>
            <a:spLocks noGrp="1"/>
          </p:cNvSpPr>
          <p:nvPr>
            <p:ph type="ftr" sz="quarter" idx="11"/>
          </p:nvPr>
        </p:nvSpPr>
        <p:spPr/>
        <p:txBody>
          <a:bodyPr/>
          <a:lstStyle/>
          <a:p>
            <a:r>
              <a:rPr lang="fr-FR" smtClean="0"/>
              <a:t>Page3</a:t>
            </a:r>
            <a:endParaRPr lang="fr-FR"/>
          </a:p>
        </p:txBody>
      </p:sp>
      <p:sp>
        <p:nvSpPr>
          <p:cNvPr id="6" name="Espace réservé du numéro de diapositive 5"/>
          <p:cNvSpPr>
            <a:spLocks noGrp="1"/>
          </p:cNvSpPr>
          <p:nvPr>
            <p:ph type="sldNum" sz="quarter" idx="12"/>
          </p:nvPr>
        </p:nvSpPr>
        <p:spPr/>
        <p:txBody>
          <a:bodyPr/>
          <a:lstStyle/>
          <a:p>
            <a:fld id="{AFD5866A-C2A5-4EBD-9128-4DB3B427EABF}"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8" name="Espace réservé du contenu 7"/>
          <p:cNvSpPr>
            <a:spLocks noGrp="1"/>
          </p:cNvSpPr>
          <p:nvPr>
            <p:ph sz="quarter" idx="1"/>
          </p:nvPr>
        </p:nvSpPr>
        <p:spPr>
          <a:xfrm>
            <a:off x="457200" y="1600200"/>
            <a:ext cx="7467600" cy="4873752"/>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4"/>
          </p:nvPr>
        </p:nvSpPr>
        <p:spPr/>
        <p:txBody>
          <a:bodyPr rtlCol="0"/>
          <a:lstStyle/>
          <a:p>
            <a:fld id="{9B4F61B3-A97F-4A88-ACCB-7F5382B46714}" type="datetime1">
              <a:rPr lang="fr-FR" smtClean="0"/>
              <a:pPr/>
              <a:t>31/05/2015</a:t>
            </a:fld>
            <a:endParaRPr lang="fr-FR"/>
          </a:p>
        </p:txBody>
      </p:sp>
      <p:sp>
        <p:nvSpPr>
          <p:cNvPr id="9" name="Espace réservé du numéro de diapositive 8"/>
          <p:cNvSpPr>
            <a:spLocks noGrp="1"/>
          </p:cNvSpPr>
          <p:nvPr>
            <p:ph type="sldNum" sz="quarter" idx="15"/>
          </p:nvPr>
        </p:nvSpPr>
        <p:spPr/>
        <p:txBody>
          <a:bodyPr rtlCol="0"/>
          <a:lstStyle/>
          <a:p>
            <a:fld id="{AFD5866A-C2A5-4EBD-9128-4DB3B427EABF}" type="slidenum">
              <a:rPr lang="fr-FR" smtClean="0"/>
              <a:pPr/>
              <a:t>‹N°›</a:t>
            </a:fld>
            <a:endParaRPr lang="fr-FR"/>
          </a:p>
        </p:txBody>
      </p:sp>
      <p:sp>
        <p:nvSpPr>
          <p:cNvPr id="10" name="Espace réservé du pied de page 9"/>
          <p:cNvSpPr>
            <a:spLocks noGrp="1"/>
          </p:cNvSpPr>
          <p:nvPr>
            <p:ph type="ftr" sz="quarter" idx="16"/>
          </p:nvPr>
        </p:nvSpPr>
        <p:spPr/>
        <p:txBody>
          <a:bodyPr rtlCol="0"/>
          <a:lstStyle/>
          <a:p>
            <a:r>
              <a:rPr lang="fr-FR" smtClean="0"/>
              <a:t>Page3</a:t>
            </a:r>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2286000" y="2895600"/>
            <a:ext cx="6172200" cy="2053590"/>
          </a:xfrm>
        </p:spPr>
        <p:txBody>
          <a:bodyPr/>
          <a:lstStyle>
            <a:lvl1pPr algn="l">
              <a:buNone/>
              <a:defRPr sz="3000" b="1" cap="small" baseline="0"/>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bwMode="auto">
          <a:xfrm rot="5400000">
            <a:off x="7763256" y="1170432"/>
            <a:ext cx="2286000" cy="381000"/>
          </a:xfrm>
        </p:spPr>
        <p:txBody>
          <a:bodyPr/>
          <a:lstStyle/>
          <a:p>
            <a:fld id="{0539CFD2-F4D3-4BA2-988C-54DE3E75BCE6}" type="datetime1">
              <a:rPr lang="fr-FR" smtClean="0"/>
              <a:pPr/>
              <a:t>31/05/2015</a:t>
            </a:fld>
            <a:endParaRPr lang="fr-FR"/>
          </a:p>
        </p:txBody>
      </p:sp>
      <p:sp>
        <p:nvSpPr>
          <p:cNvPr id="5" name="Espace réservé du pied de page 4"/>
          <p:cNvSpPr>
            <a:spLocks noGrp="1"/>
          </p:cNvSpPr>
          <p:nvPr>
            <p:ph type="ftr" sz="quarter" idx="11"/>
          </p:nvPr>
        </p:nvSpPr>
        <p:spPr bwMode="auto">
          <a:xfrm rot="5400000">
            <a:off x="7077456" y="4178808"/>
            <a:ext cx="3657600" cy="384048"/>
          </a:xfrm>
        </p:spPr>
        <p:txBody>
          <a:bodyPr/>
          <a:lstStyle/>
          <a:p>
            <a:r>
              <a:rPr lang="fr-FR" smtClean="0"/>
              <a:t>Page3</a:t>
            </a:r>
            <a:endParaRPr lang="fr-FR"/>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Connecteur droit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Connecteur droit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Connecteur droit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Connecteur droit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Connecteur droit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Ellipse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Ellipse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Ellipse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Ellipse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Ellipse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Connecteur droit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Espace réservé du numéro de diapositive 5"/>
          <p:cNvSpPr>
            <a:spLocks noGrp="1"/>
          </p:cNvSpPr>
          <p:nvPr>
            <p:ph type="sldNum" sz="quarter" idx="12"/>
          </p:nvPr>
        </p:nvSpPr>
        <p:spPr bwMode="auto">
          <a:xfrm>
            <a:off x="1340616" y="4928702"/>
            <a:ext cx="609600" cy="517524"/>
          </a:xfrm>
        </p:spPr>
        <p:txBody>
          <a:bodyPr/>
          <a:lstStyle/>
          <a:p>
            <a:fld id="{AFD5866A-C2A5-4EBD-9128-4DB3B427EABF}"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5" name="Espace réservé de la date 4"/>
          <p:cNvSpPr>
            <a:spLocks noGrp="1"/>
          </p:cNvSpPr>
          <p:nvPr>
            <p:ph type="dt" sz="half" idx="10"/>
          </p:nvPr>
        </p:nvSpPr>
        <p:spPr/>
        <p:txBody>
          <a:bodyPr/>
          <a:lstStyle/>
          <a:p>
            <a:fld id="{BE3C3976-8A40-46A3-BA41-749A23729FE3}" type="datetime1">
              <a:rPr lang="fr-FR" smtClean="0"/>
              <a:pPr/>
              <a:t>31/05/2015</a:t>
            </a:fld>
            <a:endParaRPr lang="fr-FR"/>
          </a:p>
        </p:txBody>
      </p:sp>
      <p:sp>
        <p:nvSpPr>
          <p:cNvPr id="6" name="Espace réservé du pied de page 5"/>
          <p:cNvSpPr>
            <a:spLocks noGrp="1"/>
          </p:cNvSpPr>
          <p:nvPr>
            <p:ph type="ftr" sz="quarter" idx="11"/>
          </p:nvPr>
        </p:nvSpPr>
        <p:spPr/>
        <p:txBody>
          <a:bodyPr/>
          <a:lstStyle/>
          <a:p>
            <a:r>
              <a:rPr lang="fr-FR" smtClean="0"/>
              <a:t>Page3</a:t>
            </a:r>
            <a:endParaRPr lang="fr-FR"/>
          </a:p>
        </p:txBody>
      </p:sp>
      <p:sp>
        <p:nvSpPr>
          <p:cNvPr id="7" name="Espace réservé du numéro de diapositive 6"/>
          <p:cNvSpPr>
            <a:spLocks noGrp="1"/>
          </p:cNvSpPr>
          <p:nvPr>
            <p:ph type="sldNum" sz="quarter" idx="12"/>
          </p:nvPr>
        </p:nvSpPr>
        <p:spPr/>
        <p:txBody>
          <a:bodyPr/>
          <a:lstStyle/>
          <a:p>
            <a:fld id="{AFD5866A-C2A5-4EBD-9128-4DB3B427EABF}" type="slidenum">
              <a:rPr lang="fr-FR" smtClean="0"/>
              <a:pPr/>
              <a:t>‹N°›</a:t>
            </a:fld>
            <a:endParaRPr lang="fr-FR"/>
          </a:p>
        </p:txBody>
      </p:sp>
      <p:sp>
        <p:nvSpPr>
          <p:cNvPr id="9" name="Espace réservé du contenu 8"/>
          <p:cNvSpPr>
            <a:spLocks noGrp="1"/>
          </p:cNvSpPr>
          <p:nvPr>
            <p:ph sz="quarter" idx="1"/>
          </p:nvPr>
        </p:nvSpPr>
        <p:spPr>
          <a:xfrm>
            <a:off x="457200" y="1600200"/>
            <a:ext cx="3657600" cy="45720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1" name="Espace réservé du contenu 10"/>
          <p:cNvSpPr>
            <a:spLocks noGrp="1"/>
          </p:cNvSpPr>
          <p:nvPr>
            <p:ph sz="quarter" idx="2"/>
          </p:nvPr>
        </p:nvSpPr>
        <p:spPr>
          <a:xfrm>
            <a:off x="4270248" y="1600200"/>
            <a:ext cx="3657600" cy="45720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7543800" cy="1143000"/>
          </a:xfrm>
        </p:spPr>
        <p:txBody>
          <a:bodyPr anchor="b"/>
          <a:lstStyle>
            <a:lvl1pPr>
              <a:defRPr/>
            </a:lvl1pPr>
          </a:lstStyle>
          <a:p>
            <a:r>
              <a:rPr kumimoji="0" lang="fr-FR" smtClean="0"/>
              <a:t>Cliquez pour modifier le style du titre</a:t>
            </a:r>
            <a:endParaRPr kumimoji="0" lang="en-US"/>
          </a:p>
        </p:txBody>
      </p:sp>
      <p:sp>
        <p:nvSpPr>
          <p:cNvPr id="7" name="Espace réservé de la date 6"/>
          <p:cNvSpPr>
            <a:spLocks noGrp="1"/>
          </p:cNvSpPr>
          <p:nvPr>
            <p:ph type="dt" sz="half" idx="10"/>
          </p:nvPr>
        </p:nvSpPr>
        <p:spPr/>
        <p:txBody>
          <a:bodyPr/>
          <a:lstStyle/>
          <a:p>
            <a:fld id="{CD9C556F-DCC0-4D9E-A330-2DC7198BFCBE}" type="datetime1">
              <a:rPr lang="fr-FR" smtClean="0"/>
              <a:pPr/>
              <a:t>31/05/2015</a:t>
            </a:fld>
            <a:endParaRPr lang="fr-FR"/>
          </a:p>
        </p:txBody>
      </p:sp>
      <p:sp>
        <p:nvSpPr>
          <p:cNvPr id="8" name="Espace réservé du pied de page 7"/>
          <p:cNvSpPr>
            <a:spLocks noGrp="1"/>
          </p:cNvSpPr>
          <p:nvPr>
            <p:ph type="ftr" sz="quarter" idx="11"/>
          </p:nvPr>
        </p:nvSpPr>
        <p:spPr/>
        <p:txBody>
          <a:bodyPr/>
          <a:lstStyle/>
          <a:p>
            <a:r>
              <a:rPr lang="fr-FR" smtClean="0"/>
              <a:t>Page3</a:t>
            </a:r>
            <a:endParaRPr lang="fr-FR"/>
          </a:p>
        </p:txBody>
      </p:sp>
      <p:sp>
        <p:nvSpPr>
          <p:cNvPr id="9" name="Espace réservé du numéro de diapositive 8"/>
          <p:cNvSpPr>
            <a:spLocks noGrp="1"/>
          </p:cNvSpPr>
          <p:nvPr>
            <p:ph type="sldNum" sz="quarter" idx="12"/>
          </p:nvPr>
        </p:nvSpPr>
        <p:spPr/>
        <p:txBody>
          <a:bodyPr/>
          <a:lstStyle/>
          <a:p>
            <a:fld id="{AFD5866A-C2A5-4EBD-9128-4DB3B427EABF}" type="slidenum">
              <a:rPr lang="fr-FR" smtClean="0"/>
              <a:pPr/>
              <a:t>‹N°›</a:t>
            </a:fld>
            <a:endParaRPr lang="fr-FR"/>
          </a:p>
        </p:txBody>
      </p:sp>
      <p:sp>
        <p:nvSpPr>
          <p:cNvPr id="11" name="Espace réservé du contenu 10"/>
          <p:cNvSpPr>
            <a:spLocks noGrp="1"/>
          </p:cNvSpPr>
          <p:nvPr>
            <p:ph sz="quarter" idx="2"/>
          </p:nvPr>
        </p:nvSpPr>
        <p:spPr>
          <a:xfrm>
            <a:off x="457200" y="2362200"/>
            <a:ext cx="3657600" cy="38862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quarter" idx="4"/>
          </p:nvPr>
        </p:nvSpPr>
        <p:spPr>
          <a:xfrm>
            <a:off x="4371975" y="2362200"/>
            <a:ext cx="3657600" cy="38862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2" name="Espace réservé du texte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fr-FR" smtClean="0"/>
              <a:t>Cliquez pour modifier les styles du texte du masque</a:t>
            </a:r>
          </a:p>
        </p:txBody>
      </p:sp>
      <p:sp>
        <p:nvSpPr>
          <p:cNvPr id="14" name="Espace réservé du texte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fr-FR" smtClean="0"/>
              <a:t>Cliquez pour modifier les styles du texte du masque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6" name="Espace réservé de la date 5"/>
          <p:cNvSpPr>
            <a:spLocks noGrp="1"/>
          </p:cNvSpPr>
          <p:nvPr>
            <p:ph type="dt" sz="half" idx="10"/>
          </p:nvPr>
        </p:nvSpPr>
        <p:spPr/>
        <p:txBody>
          <a:bodyPr rtlCol="0"/>
          <a:lstStyle/>
          <a:p>
            <a:fld id="{5073F60E-7550-48DD-A476-AF0C66B8208D}" type="datetime1">
              <a:rPr lang="fr-FR" smtClean="0"/>
              <a:pPr/>
              <a:t>31/05/2015</a:t>
            </a:fld>
            <a:endParaRPr lang="fr-FR"/>
          </a:p>
        </p:txBody>
      </p:sp>
      <p:sp>
        <p:nvSpPr>
          <p:cNvPr id="7" name="Espace réservé du numéro de diapositive 6"/>
          <p:cNvSpPr>
            <a:spLocks noGrp="1"/>
          </p:cNvSpPr>
          <p:nvPr>
            <p:ph type="sldNum" sz="quarter" idx="11"/>
          </p:nvPr>
        </p:nvSpPr>
        <p:spPr/>
        <p:txBody>
          <a:bodyPr rtlCol="0"/>
          <a:lstStyle/>
          <a:p>
            <a:fld id="{AFD5866A-C2A5-4EBD-9128-4DB3B427EABF}" type="slidenum">
              <a:rPr lang="fr-FR" smtClean="0"/>
              <a:pPr/>
              <a:t>‹N°›</a:t>
            </a:fld>
            <a:endParaRPr lang="fr-FR"/>
          </a:p>
        </p:txBody>
      </p:sp>
      <p:sp>
        <p:nvSpPr>
          <p:cNvPr id="8" name="Espace réservé du pied de page 7"/>
          <p:cNvSpPr>
            <a:spLocks noGrp="1"/>
          </p:cNvSpPr>
          <p:nvPr>
            <p:ph type="ftr" sz="quarter" idx="12"/>
          </p:nvPr>
        </p:nvSpPr>
        <p:spPr/>
        <p:txBody>
          <a:bodyPr rtlCol="0"/>
          <a:lstStyle/>
          <a:p>
            <a:r>
              <a:rPr lang="fr-FR" smtClean="0"/>
              <a:t>Page3</a:t>
            </a:r>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36B5D188-23EE-4DF2-8A6D-A178ECCE69FF}" type="datetime1">
              <a:rPr lang="fr-FR" smtClean="0"/>
              <a:pPr/>
              <a:t>31/05/2015</a:t>
            </a:fld>
            <a:endParaRPr lang="fr-FR"/>
          </a:p>
        </p:txBody>
      </p:sp>
      <p:sp>
        <p:nvSpPr>
          <p:cNvPr id="3" name="Espace réservé du pied de page 2"/>
          <p:cNvSpPr>
            <a:spLocks noGrp="1"/>
          </p:cNvSpPr>
          <p:nvPr>
            <p:ph type="ftr" sz="quarter" idx="11"/>
          </p:nvPr>
        </p:nvSpPr>
        <p:spPr/>
        <p:txBody>
          <a:bodyPr/>
          <a:lstStyle/>
          <a:p>
            <a:r>
              <a:rPr lang="fr-FR" smtClean="0"/>
              <a:t>Page3</a:t>
            </a:r>
            <a:endParaRPr lang="fr-FR"/>
          </a:p>
        </p:txBody>
      </p:sp>
      <p:sp>
        <p:nvSpPr>
          <p:cNvPr id="4" name="Espace réservé du numéro de diapositive 3"/>
          <p:cNvSpPr>
            <a:spLocks noGrp="1"/>
          </p:cNvSpPr>
          <p:nvPr>
            <p:ph type="sldNum" sz="quarter" idx="12"/>
          </p:nvPr>
        </p:nvSpPr>
        <p:spPr/>
        <p:txBody>
          <a:bodyPr/>
          <a:lstStyle/>
          <a:p>
            <a:fld id="{AFD5866A-C2A5-4EBD-9128-4DB3B427EABF}"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10" name="Connecteur droit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re 1"/>
          <p:cNvSpPr>
            <a:spLocks noGrp="1"/>
          </p:cNvSpPr>
          <p:nvPr>
            <p:ph type="title"/>
          </p:nvPr>
        </p:nvSpPr>
        <p:spPr>
          <a:xfrm rot="5400000">
            <a:off x="3371851" y="3200400"/>
            <a:ext cx="6309360" cy="457200"/>
          </a:xfrm>
        </p:spPr>
        <p:txBody>
          <a:bodyPr anchor="b"/>
          <a:lstStyle>
            <a:lvl1pPr algn="l">
              <a:buNone/>
              <a:defRPr sz="2000" b="1" cap="small" baseline="0"/>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fr-FR" smtClean="0"/>
              <a:t>Cliquez pour modifier les styles du texte du masque</a:t>
            </a:r>
          </a:p>
        </p:txBody>
      </p:sp>
      <p:sp>
        <p:nvSpPr>
          <p:cNvPr id="8" name="Connecteur droit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Connecteur droit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Connecteur droit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Connecteur droit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Ellipse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Espace réservé du contenu 17"/>
          <p:cNvSpPr>
            <a:spLocks noGrp="1"/>
          </p:cNvSpPr>
          <p:nvPr>
            <p:ph sz="quarter" idx="1"/>
          </p:nvPr>
        </p:nvSpPr>
        <p:spPr>
          <a:xfrm>
            <a:off x="304800" y="274320"/>
            <a:ext cx="5638800" cy="6327648"/>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1" name="Espace réservé de la date 20"/>
          <p:cNvSpPr>
            <a:spLocks noGrp="1"/>
          </p:cNvSpPr>
          <p:nvPr>
            <p:ph type="dt" sz="half" idx="14"/>
          </p:nvPr>
        </p:nvSpPr>
        <p:spPr/>
        <p:txBody>
          <a:bodyPr rtlCol="0"/>
          <a:lstStyle/>
          <a:p>
            <a:fld id="{D4508927-5A46-4BE7-B372-E2F2F0FE6DA0}" type="datetime1">
              <a:rPr lang="fr-FR" smtClean="0"/>
              <a:pPr/>
              <a:t>31/05/2015</a:t>
            </a:fld>
            <a:endParaRPr lang="fr-FR"/>
          </a:p>
        </p:txBody>
      </p:sp>
      <p:sp>
        <p:nvSpPr>
          <p:cNvPr id="22" name="Espace réservé du numéro de diapositive 21"/>
          <p:cNvSpPr>
            <a:spLocks noGrp="1"/>
          </p:cNvSpPr>
          <p:nvPr>
            <p:ph type="sldNum" sz="quarter" idx="15"/>
          </p:nvPr>
        </p:nvSpPr>
        <p:spPr/>
        <p:txBody>
          <a:bodyPr rtlCol="0"/>
          <a:lstStyle/>
          <a:p>
            <a:fld id="{AFD5866A-C2A5-4EBD-9128-4DB3B427EABF}" type="slidenum">
              <a:rPr lang="fr-FR" smtClean="0"/>
              <a:pPr/>
              <a:t>‹N°›</a:t>
            </a:fld>
            <a:endParaRPr lang="fr-FR"/>
          </a:p>
        </p:txBody>
      </p:sp>
      <p:sp>
        <p:nvSpPr>
          <p:cNvPr id="23" name="Espace réservé du pied de page 22"/>
          <p:cNvSpPr>
            <a:spLocks noGrp="1"/>
          </p:cNvSpPr>
          <p:nvPr>
            <p:ph type="ftr" sz="quarter" idx="16"/>
          </p:nvPr>
        </p:nvSpPr>
        <p:spPr/>
        <p:txBody>
          <a:bodyPr rtlCol="0"/>
          <a:lstStyle/>
          <a:p>
            <a:r>
              <a:rPr lang="fr-FR" smtClean="0"/>
              <a:t>Page3</a:t>
            </a:r>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9" name="Connecteur droit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Ellipse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re 1"/>
          <p:cNvSpPr>
            <a:spLocks noGrp="1"/>
          </p:cNvSpPr>
          <p:nvPr>
            <p:ph type="title"/>
          </p:nvPr>
        </p:nvSpPr>
        <p:spPr>
          <a:xfrm rot="5400000">
            <a:off x="3350133" y="3200400"/>
            <a:ext cx="6309360" cy="457200"/>
          </a:xfrm>
        </p:spPr>
        <p:txBody>
          <a:bodyPr anchor="b"/>
          <a:lstStyle>
            <a:lvl1pPr algn="l">
              <a:buNone/>
              <a:defRPr sz="2000" b="1"/>
            </a:lvl1pPr>
          </a:lstStyle>
          <a:p>
            <a:r>
              <a:rPr kumimoji="0" lang="fr-FR" smtClean="0"/>
              <a:t>Cliquez pour modifier le style du titre</a:t>
            </a:r>
            <a:endParaRPr kumimoji="0" lang="en-US"/>
          </a:p>
        </p:txBody>
      </p:sp>
      <p:sp>
        <p:nvSpPr>
          <p:cNvPr id="3" name="Espace réservé pour une image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fr-FR" smtClean="0"/>
              <a:t>Cliquez sur l'icône pour ajouter une image</a:t>
            </a:r>
            <a:endParaRPr kumimoji="0" lang="en-US" dirty="0"/>
          </a:p>
        </p:txBody>
      </p:sp>
      <p:sp>
        <p:nvSpPr>
          <p:cNvPr id="4" name="Espace réservé du texte 3"/>
          <p:cNvSpPr>
            <a:spLocks noGrp="1"/>
          </p:cNvSpPr>
          <p:nvPr>
            <p:ph type="body" sz="half" idx="2"/>
          </p:nvPr>
        </p:nvSpPr>
        <p:spPr>
          <a:xfrm>
            <a:off x="6765799"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
        <p:nvSpPr>
          <p:cNvPr id="10" name="Connecteur droit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Connecteur droit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Connecteur droit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Connecteur droit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Espace réservé de la date 16"/>
          <p:cNvSpPr>
            <a:spLocks noGrp="1"/>
          </p:cNvSpPr>
          <p:nvPr>
            <p:ph type="dt" sz="half" idx="10"/>
          </p:nvPr>
        </p:nvSpPr>
        <p:spPr/>
        <p:txBody>
          <a:bodyPr rtlCol="0"/>
          <a:lstStyle/>
          <a:p>
            <a:fld id="{CBF72DE3-63E9-498E-9B8A-0CAFFE7FC535}" type="datetime1">
              <a:rPr lang="fr-FR" smtClean="0"/>
              <a:pPr/>
              <a:t>31/05/2015</a:t>
            </a:fld>
            <a:endParaRPr lang="fr-FR"/>
          </a:p>
        </p:txBody>
      </p:sp>
      <p:sp>
        <p:nvSpPr>
          <p:cNvPr id="18" name="Espace réservé du numéro de diapositive 17"/>
          <p:cNvSpPr>
            <a:spLocks noGrp="1"/>
          </p:cNvSpPr>
          <p:nvPr>
            <p:ph type="sldNum" sz="quarter" idx="11"/>
          </p:nvPr>
        </p:nvSpPr>
        <p:spPr/>
        <p:txBody>
          <a:bodyPr rtlCol="0"/>
          <a:lstStyle/>
          <a:p>
            <a:fld id="{AFD5866A-C2A5-4EBD-9128-4DB3B427EABF}" type="slidenum">
              <a:rPr lang="fr-FR" smtClean="0"/>
              <a:pPr/>
              <a:t>‹N°›</a:t>
            </a:fld>
            <a:endParaRPr lang="fr-FR"/>
          </a:p>
        </p:txBody>
      </p:sp>
      <p:sp>
        <p:nvSpPr>
          <p:cNvPr id="21" name="Espace réservé du pied de page 20"/>
          <p:cNvSpPr>
            <a:spLocks noGrp="1"/>
          </p:cNvSpPr>
          <p:nvPr>
            <p:ph type="ftr" sz="quarter" idx="12"/>
          </p:nvPr>
        </p:nvSpPr>
        <p:spPr/>
        <p:txBody>
          <a:bodyPr rtlCol="0"/>
          <a:lstStyle/>
          <a:p>
            <a:r>
              <a:rPr lang="fr-FR" smtClean="0"/>
              <a:t>Page3</a:t>
            </a:r>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Connecteur droit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Espace réservé du titre 21"/>
          <p:cNvSpPr>
            <a:spLocks noGrp="1"/>
          </p:cNvSpPr>
          <p:nvPr>
            <p:ph type="title"/>
          </p:nvPr>
        </p:nvSpPr>
        <p:spPr>
          <a:xfrm>
            <a:off x="457200" y="274638"/>
            <a:ext cx="7467600" cy="1143000"/>
          </a:xfrm>
          <a:prstGeom prst="rect">
            <a:avLst/>
          </a:prstGeom>
        </p:spPr>
        <p:txBody>
          <a:bodyPr vert="horz" anchor="b">
            <a:normAutofit/>
          </a:body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4" name="Espace réservé de la date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46B4376B-AF66-458C-BF90-35B88D79BD1B}" type="datetime1">
              <a:rPr lang="fr-FR" smtClean="0"/>
              <a:pPr/>
              <a:t>31/05/2015</a:t>
            </a:fld>
            <a:endParaRPr lang="fr-FR"/>
          </a:p>
        </p:txBody>
      </p:sp>
      <p:sp>
        <p:nvSpPr>
          <p:cNvPr id="3" name="Espace réservé du pied de page 2"/>
          <p:cNvSpPr>
            <a:spLocks noGrp="1"/>
          </p:cNvSpPr>
          <p:nvPr>
            <p:ph type="ftr" sz="quarter" idx="3"/>
          </p:nvPr>
        </p:nvSpPr>
        <p:spPr>
          <a:xfrm rot="5400000">
            <a:off x="6990187"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r>
              <a:rPr lang="fr-FR" smtClean="0"/>
              <a:t>Page3</a:t>
            </a:r>
            <a:endParaRPr lang="fr-FR"/>
          </a:p>
        </p:txBody>
      </p:sp>
      <p:sp>
        <p:nvSpPr>
          <p:cNvPr id="7" name="Connecteur droit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Connecteur droit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Connecteur droit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Ellipse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Espace réservé du numéro de diapositive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AFD5866A-C2A5-4EBD-9128-4DB3B427EABF}"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ftr="0" dt="0"/>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39.png"/></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43.png"/></Relationships>
</file>

<file path=ppt/slides/_rels/slide2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45.png"/></Relationships>
</file>

<file path=ppt/slides/_rels/slide2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47.png"/></Relationships>
</file>

<file path=ppt/slides/_rels/slide2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49.png"/></Relationships>
</file>

<file path=ppt/slides/_rels/slide2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51.png"/></Relationships>
</file>

<file path=ppt/slides/_rels/slide2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54.gif"/><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55.gif"/></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449" y="0"/>
            <a:ext cx="9207449" cy="6525344"/>
          </a:xfrm>
          <a:prstGeom prst="rect">
            <a:avLst/>
          </a:prstGeom>
          <a:ln>
            <a:noFill/>
          </a:ln>
          <a:effectLst>
            <a:outerShdw blurRad="292100" dist="139700" dir="2700000" algn="tl" rotWithShape="0">
              <a:srgbClr val="333333">
                <a:alpha val="65000"/>
              </a:srgbClr>
            </a:outerShdw>
          </a:effectLst>
        </p:spPr>
      </p:pic>
      <p:sp>
        <p:nvSpPr>
          <p:cNvPr id="3" name="Espace réservé du numéro de diapositive 2"/>
          <p:cNvSpPr>
            <a:spLocks noGrp="1"/>
          </p:cNvSpPr>
          <p:nvPr>
            <p:ph type="sldNum" sz="quarter" idx="12"/>
          </p:nvPr>
        </p:nvSpPr>
        <p:spPr>
          <a:xfrm>
            <a:off x="2357422" y="6000768"/>
            <a:ext cx="609600" cy="517524"/>
          </a:xfrm>
        </p:spPr>
        <p:txBody>
          <a:bodyPr/>
          <a:lstStyle/>
          <a:p>
            <a:fld id="{AFD5866A-C2A5-4EBD-9128-4DB3B427EABF}" type="slidenum">
              <a:rPr lang="fr-FR" smtClean="0"/>
              <a:pPr/>
              <a:t>1</a:t>
            </a:fld>
            <a:endParaRPr lang="fr-FR" dirty="0"/>
          </a:p>
        </p:txBody>
      </p:sp>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ZoneTexte 18"/>
          <p:cNvSpPr txBox="1"/>
          <p:nvPr/>
        </p:nvSpPr>
        <p:spPr>
          <a:xfrm>
            <a:off x="1000100" y="1423180"/>
            <a:ext cx="7572428" cy="369332"/>
          </a:xfrm>
          <a:prstGeom prst="rect">
            <a:avLst/>
          </a:prstGeom>
          <a:noFill/>
        </p:spPr>
        <p:txBody>
          <a:bodyPr wrap="square" rtlCol="0">
            <a:spAutoFit/>
          </a:bodyPr>
          <a:lstStyle/>
          <a:p>
            <a:pPr marL="0" lvl="2">
              <a:buFont typeface="Wingdings" pitchFamily="2" charset="2"/>
              <a:buChar char="v"/>
            </a:pPr>
            <a:r>
              <a:rPr lang="fr-FR" b="1" dirty="0" smtClean="0"/>
              <a:t> système multi-agent</a:t>
            </a:r>
          </a:p>
        </p:txBody>
      </p:sp>
      <p:sp>
        <p:nvSpPr>
          <p:cNvPr id="29" name="Rectangle 28"/>
          <p:cNvSpPr/>
          <p:nvPr/>
        </p:nvSpPr>
        <p:spPr>
          <a:xfrm>
            <a:off x="0" y="6500834"/>
            <a:ext cx="9144000" cy="714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Organigramme : Terminateur 29"/>
          <p:cNvSpPr/>
          <p:nvPr/>
        </p:nvSpPr>
        <p:spPr>
          <a:xfrm>
            <a:off x="2500298" y="285728"/>
            <a:ext cx="4929223" cy="428604"/>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dirty="0" smtClean="0"/>
              <a:t>Les Systèmes Multi-Agents  </a:t>
            </a:r>
            <a:endParaRPr lang="fr-FR" b="1" i="1" dirty="0"/>
          </a:p>
        </p:txBody>
      </p:sp>
      <p:grpSp>
        <p:nvGrpSpPr>
          <p:cNvPr id="20" name="Group 53"/>
          <p:cNvGrpSpPr>
            <a:grpSpLocks/>
          </p:cNvGrpSpPr>
          <p:nvPr/>
        </p:nvGrpSpPr>
        <p:grpSpPr bwMode="auto">
          <a:xfrm>
            <a:off x="2000232" y="285728"/>
            <a:ext cx="381000" cy="381000"/>
            <a:chOff x="2078" y="1680"/>
            <a:chExt cx="1615" cy="1615"/>
          </a:xfrm>
          <a:solidFill>
            <a:srgbClr val="78DAC3"/>
          </a:solidFill>
        </p:grpSpPr>
        <p:sp>
          <p:nvSpPr>
            <p:cNvPr id="21" name="Oval 54"/>
            <p:cNvSpPr>
              <a:spLocks noChangeArrowheads="1"/>
            </p:cNvSpPr>
            <p:nvPr/>
          </p:nvSpPr>
          <p:spPr bwMode="gray">
            <a:xfrm>
              <a:off x="2078" y="1680"/>
              <a:ext cx="1615" cy="161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24" name="Oval 55"/>
            <p:cNvSpPr>
              <a:spLocks noChangeArrowheads="1"/>
            </p:cNvSpPr>
            <p:nvPr/>
          </p:nvSpPr>
          <p:spPr bwMode="gray">
            <a:xfrm>
              <a:off x="2170" y="1771"/>
              <a:ext cx="1430" cy="1430"/>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25" name="Oval 56"/>
            <p:cNvSpPr>
              <a:spLocks noChangeArrowheads="1"/>
            </p:cNvSpPr>
            <p:nvPr/>
          </p:nvSpPr>
          <p:spPr bwMode="gray">
            <a:xfrm>
              <a:off x="2253" y="1855"/>
              <a:ext cx="1265" cy="126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pPr>
                <a:defRPr/>
              </a:pPr>
              <a:endParaRPr lang="fr-FR"/>
            </a:p>
          </p:txBody>
        </p:sp>
        <p:sp>
          <p:nvSpPr>
            <p:cNvPr id="26" name="Oval 57"/>
            <p:cNvSpPr>
              <a:spLocks noChangeArrowheads="1"/>
            </p:cNvSpPr>
            <p:nvPr/>
          </p:nvSpPr>
          <p:spPr bwMode="gray">
            <a:xfrm>
              <a:off x="2254" y="1856"/>
              <a:ext cx="1262" cy="126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endParaRPr lang="fr-FR"/>
            </a:p>
          </p:txBody>
        </p:sp>
        <p:sp>
          <p:nvSpPr>
            <p:cNvPr id="27" name="Oval 58"/>
            <p:cNvSpPr>
              <a:spLocks noChangeArrowheads="1"/>
            </p:cNvSpPr>
            <p:nvPr/>
          </p:nvSpPr>
          <p:spPr bwMode="gray">
            <a:xfrm>
              <a:off x="2334" y="1936"/>
              <a:ext cx="1097" cy="110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anchor="ctr">
              <a:spAutoFit/>
            </a:bodyPr>
            <a:lstStyle/>
            <a:p>
              <a:pPr>
                <a:defRPr/>
              </a:pPr>
              <a:endParaRPr lang="fr-FR"/>
            </a:p>
          </p:txBody>
        </p:sp>
        <p:sp>
          <p:nvSpPr>
            <p:cNvPr id="28" name="Oval 59"/>
            <p:cNvSpPr>
              <a:spLocks noChangeArrowheads="1"/>
            </p:cNvSpPr>
            <p:nvPr/>
          </p:nvSpPr>
          <p:spPr bwMode="gray">
            <a:xfrm>
              <a:off x="2337" y="1939"/>
              <a:ext cx="1096" cy="1098"/>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anchor="ctr">
              <a:spAutoFit/>
            </a:bodyPr>
            <a:lstStyle/>
            <a:p>
              <a:endParaRPr lang="fr-FR"/>
            </a:p>
          </p:txBody>
        </p:sp>
      </p:grpSp>
      <p:sp>
        <p:nvSpPr>
          <p:cNvPr id="31" name="Espace réservé du numéro de diapositive 29"/>
          <p:cNvSpPr txBox="1">
            <a:spLocks/>
          </p:cNvSpPr>
          <p:nvPr/>
        </p:nvSpPr>
        <p:spPr bwMode="auto">
          <a:xfrm>
            <a:off x="8072462" y="5715016"/>
            <a:ext cx="609600" cy="517524"/>
          </a:xfrm>
          <a:prstGeom prst="rect">
            <a:avLst/>
          </a:prstGeom>
        </p:spPr>
        <p:txBody>
          <a:bodyPr vert="horz"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AFD5866A-C2A5-4EBD-9128-4DB3B427EABF}" type="slidenum">
              <a:rPr kumimoji="0" lang="fr-FR" sz="1400" b="1" i="0" u="none" strike="noStrike" kern="1200" cap="none" spc="0" normalizeH="0" baseline="0" noProof="0" smtClean="0">
                <a:ln>
                  <a:noFill/>
                </a:ln>
                <a:solidFill>
                  <a:srgbClr val="FFFFFF"/>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a:t>
            </a:fld>
            <a:endParaRPr kumimoji="0" lang="fr-FR" sz="1400" b="1" i="0" u="none" strike="noStrike" kern="1200" cap="none" spc="0" normalizeH="0" baseline="0" noProof="0">
              <a:ln>
                <a:noFill/>
              </a:ln>
              <a:solidFill>
                <a:srgbClr val="FFFFFF"/>
              </a:solidFill>
              <a:effectLst/>
              <a:uLnTx/>
              <a:uFillTx/>
              <a:latin typeface="+mn-lt"/>
              <a:ea typeface="+mn-ea"/>
              <a:cs typeface="+mn-cs"/>
            </a:endParaRPr>
          </a:p>
        </p:txBody>
      </p:sp>
      <p:sp>
        <p:nvSpPr>
          <p:cNvPr id="32" name="ZoneTexte 17"/>
          <p:cNvSpPr txBox="1"/>
          <p:nvPr/>
        </p:nvSpPr>
        <p:spPr>
          <a:xfrm>
            <a:off x="0" y="6572272"/>
            <a:ext cx="9144000" cy="569387"/>
          </a:xfrm>
          <a:prstGeom prst="rect">
            <a:avLst/>
          </a:prstGeom>
          <a:noFill/>
        </p:spPr>
        <p:txBody>
          <a:bodyPr wrap="square" rtlCol="0">
            <a:spAutoFit/>
          </a:bodyPr>
          <a:lstStyle/>
          <a:p>
            <a:pPr lvl="0"/>
            <a:r>
              <a:rPr lang="fr-FR" sz="1300" b="1" i="1" dirty="0">
                <a:latin typeface="Book Antiqua" panose="02040602050305030304" pitchFamily="18" charset="0"/>
              </a:rPr>
              <a:t>CHAKOUR FARIDA   &amp;  KEDDARI NOUR EL IMENE           Formalisation du protocole </a:t>
            </a:r>
            <a:r>
              <a:rPr lang="fr-FR" sz="1300" b="1" i="1" dirty="0" err="1">
                <a:latin typeface="Book Antiqua" panose="02040602050305030304" pitchFamily="18" charset="0"/>
              </a:rPr>
              <a:t>Contract</a:t>
            </a:r>
            <a:r>
              <a:rPr lang="fr-FR" sz="1300" b="1" i="1" dirty="0">
                <a:latin typeface="Book Antiqua" panose="02040602050305030304" pitchFamily="18" charset="0"/>
              </a:rPr>
              <a:t>- Net à l’aide de Maude</a:t>
            </a:r>
            <a:endParaRPr lang="fr-FR" sz="1300" dirty="0">
              <a:latin typeface="Book Antiqua" panose="02040602050305030304" pitchFamily="18" charset="0"/>
            </a:endParaRPr>
          </a:p>
          <a:p>
            <a:endParaRPr lang="fr-FR" dirty="0">
              <a:latin typeface="Book Antiqua" panose="02040602050305030304" pitchFamily="18" charset="0"/>
            </a:endParaRPr>
          </a:p>
        </p:txBody>
      </p:sp>
      <p:sp>
        <p:nvSpPr>
          <p:cNvPr id="17" name="Rectangle 16"/>
          <p:cNvSpPr/>
          <p:nvPr/>
        </p:nvSpPr>
        <p:spPr>
          <a:xfrm>
            <a:off x="7884368" y="2"/>
            <a:ext cx="1259632" cy="346120"/>
          </a:xfrm>
          <a:prstGeom prst="rect">
            <a:avLst/>
          </a:prstGeom>
          <a:solidFill>
            <a:srgbClr val="78DAC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SMA</a:t>
            </a:r>
            <a:endParaRPr lang="fr-FR" dirty="0"/>
          </a:p>
        </p:txBody>
      </p:sp>
      <p:pic>
        <p:nvPicPr>
          <p:cNvPr id="18" name="Image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347" y="-1241"/>
            <a:ext cx="1902513" cy="134489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1" name="Image 10"/>
          <p:cNvPicPr>
            <a:picLocks noChangeAspect="1"/>
          </p:cNvPicPr>
          <p:nvPr/>
        </p:nvPicPr>
        <p:blipFill>
          <a:blip r:embed="rId4"/>
          <a:stretch>
            <a:fillRect/>
          </a:stretch>
        </p:blipFill>
        <p:spPr>
          <a:xfrm>
            <a:off x="611561" y="1905448"/>
            <a:ext cx="7460902" cy="39052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childTnLst>
                                </p:cTn>
                              </p:par>
                              <p:par>
                                <p:cTn id="7" presetID="2" presetClass="entr" presetSubtype="12" fill="hold" nodeType="withEffect">
                                  <p:stCondLst>
                                    <p:cond delay="0"/>
                                  </p:stCondLst>
                                  <p:childTnLst>
                                    <p:set>
                                      <p:cBhvr>
                                        <p:cTn id="8" dur="1" fill="hold">
                                          <p:stCondLst>
                                            <p:cond delay="0"/>
                                          </p:stCondLst>
                                        </p:cTn>
                                        <p:tgtEl>
                                          <p:spTgt spid="20"/>
                                        </p:tgtEl>
                                        <p:attrNameLst>
                                          <p:attrName>style.visibility</p:attrName>
                                        </p:attrNameLst>
                                      </p:cBhvr>
                                      <p:to>
                                        <p:strVal val="visible"/>
                                      </p:to>
                                    </p:set>
                                    <p:anim calcmode="lin" valueType="num">
                                      <p:cBhvr additive="base">
                                        <p:cTn id="9" dur="3000" fill="hold"/>
                                        <p:tgtEl>
                                          <p:spTgt spid="20"/>
                                        </p:tgtEl>
                                        <p:attrNameLst>
                                          <p:attrName>ppt_x</p:attrName>
                                        </p:attrNameLst>
                                      </p:cBhvr>
                                      <p:tavLst>
                                        <p:tav tm="0">
                                          <p:val>
                                            <p:strVal val="0-#ppt_w/2"/>
                                          </p:val>
                                        </p:tav>
                                        <p:tav tm="100000">
                                          <p:val>
                                            <p:strVal val="#ppt_x"/>
                                          </p:val>
                                        </p:tav>
                                      </p:tavLst>
                                    </p:anim>
                                    <p:anim calcmode="lin" valueType="num">
                                      <p:cBhvr additive="base">
                                        <p:cTn id="10" dur="3000" fill="hold"/>
                                        <p:tgtEl>
                                          <p:spTgt spid="20"/>
                                        </p:tgtEl>
                                        <p:attrNameLst>
                                          <p:attrName>ppt_y</p:attrName>
                                        </p:attrNameLst>
                                      </p:cBhvr>
                                      <p:tavLst>
                                        <p:tav tm="0">
                                          <p:val>
                                            <p:strVal val="1+#ppt_h/2"/>
                                          </p:val>
                                        </p:tav>
                                        <p:tav tm="100000">
                                          <p:val>
                                            <p:strVal val="#ppt_y"/>
                                          </p:val>
                                        </p:tav>
                                      </p:tavLst>
                                    </p:anim>
                                  </p:childTnLst>
                                </p:cTn>
                              </p:par>
                              <p:par>
                                <p:cTn id="11" presetID="2" presetClass="entr" presetSubtype="12"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3000" fill="hold"/>
                                        <p:tgtEl>
                                          <p:spTgt spid="23"/>
                                        </p:tgtEl>
                                        <p:attrNameLst>
                                          <p:attrName>ppt_x</p:attrName>
                                        </p:attrNameLst>
                                      </p:cBhvr>
                                      <p:tavLst>
                                        <p:tav tm="0">
                                          <p:val>
                                            <p:strVal val="0-#ppt_w/2"/>
                                          </p:val>
                                        </p:tav>
                                        <p:tav tm="100000">
                                          <p:val>
                                            <p:strVal val="#ppt_x"/>
                                          </p:val>
                                        </p:tav>
                                      </p:tavLst>
                                    </p:anim>
                                    <p:anim calcmode="lin" valueType="num">
                                      <p:cBhvr additive="base">
                                        <p:cTn id="14" dur="3000" fill="hold"/>
                                        <p:tgtEl>
                                          <p:spTgt spid="23"/>
                                        </p:tgtEl>
                                        <p:attrNameLst>
                                          <p:attrName>ppt_y</p:attrName>
                                        </p:attrNameLst>
                                      </p:cBhvr>
                                      <p:tavLst>
                                        <p:tav tm="0">
                                          <p:val>
                                            <p:strVal val="1+#ppt_h/2"/>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par>
                                <p:cTn id="20" presetID="1" presetClass="entr" presetSubtype="0"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9" grpId="0" animBg="1"/>
      <p:bldP spid="23" grpId="0" animBg="1"/>
      <p:bldP spid="3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ZoneTexte 16"/>
          <p:cNvSpPr txBox="1"/>
          <p:nvPr/>
        </p:nvSpPr>
        <p:spPr>
          <a:xfrm>
            <a:off x="1071538" y="1098453"/>
            <a:ext cx="5786479" cy="369332"/>
          </a:xfrm>
          <a:prstGeom prst="rect">
            <a:avLst/>
          </a:prstGeom>
          <a:noFill/>
        </p:spPr>
        <p:txBody>
          <a:bodyPr wrap="square" rtlCol="0">
            <a:spAutoFit/>
          </a:bodyPr>
          <a:lstStyle/>
          <a:p>
            <a:pPr marL="0" lvl="1"/>
            <a:r>
              <a:rPr lang="fr-FR" dirty="0" smtClean="0"/>
              <a:t> </a:t>
            </a:r>
            <a:endParaRPr lang="fr-FR" dirty="0"/>
          </a:p>
        </p:txBody>
      </p:sp>
      <p:sp>
        <p:nvSpPr>
          <p:cNvPr id="19" name="Rectangle 18"/>
          <p:cNvSpPr/>
          <p:nvPr/>
        </p:nvSpPr>
        <p:spPr>
          <a:xfrm>
            <a:off x="0" y="6500834"/>
            <a:ext cx="9144000" cy="714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Organigramme : Terminateur 29"/>
          <p:cNvSpPr/>
          <p:nvPr/>
        </p:nvSpPr>
        <p:spPr>
          <a:xfrm>
            <a:off x="2500298" y="285728"/>
            <a:ext cx="4929223" cy="428604"/>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dirty="0" smtClean="0"/>
              <a:t>Les Systèmes Multi-Agents  </a:t>
            </a:r>
            <a:endParaRPr lang="fr-FR" b="1" i="1" dirty="0"/>
          </a:p>
        </p:txBody>
      </p:sp>
      <p:grpSp>
        <p:nvGrpSpPr>
          <p:cNvPr id="36" name="Group 53"/>
          <p:cNvGrpSpPr>
            <a:grpSpLocks/>
          </p:cNvGrpSpPr>
          <p:nvPr/>
        </p:nvGrpSpPr>
        <p:grpSpPr bwMode="auto">
          <a:xfrm>
            <a:off x="2071670" y="285728"/>
            <a:ext cx="381000" cy="381000"/>
            <a:chOff x="2078" y="1680"/>
            <a:chExt cx="1615" cy="1615"/>
          </a:xfrm>
          <a:solidFill>
            <a:srgbClr val="78DAC3"/>
          </a:solidFill>
        </p:grpSpPr>
        <p:sp>
          <p:nvSpPr>
            <p:cNvPr id="37" name="Oval 54"/>
            <p:cNvSpPr>
              <a:spLocks noChangeArrowheads="1"/>
            </p:cNvSpPr>
            <p:nvPr/>
          </p:nvSpPr>
          <p:spPr bwMode="gray">
            <a:xfrm>
              <a:off x="2078" y="1680"/>
              <a:ext cx="1615" cy="161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38" name="Oval 55"/>
            <p:cNvSpPr>
              <a:spLocks noChangeArrowheads="1"/>
            </p:cNvSpPr>
            <p:nvPr/>
          </p:nvSpPr>
          <p:spPr bwMode="gray">
            <a:xfrm>
              <a:off x="2170" y="1771"/>
              <a:ext cx="1430" cy="1430"/>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40" name="Oval 56"/>
            <p:cNvSpPr>
              <a:spLocks noChangeArrowheads="1"/>
            </p:cNvSpPr>
            <p:nvPr/>
          </p:nvSpPr>
          <p:spPr bwMode="gray">
            <a:xfrm>
              <a:off x="2253" y="1855"/>
              <a:ext cx="1265" cy="126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pPr>
                <a:defRPr/>
              </a:pPr>
              <a:endParaRPr lang="fr-FR"/>
            </a:p>
          </p:txBody>
        </p:sp>
        <p:sp>
          <p:nvSpPr>
            <p:cNvPr id="41" name="Oval 57"/>
            <p:cNvSpPr>
              <a:spLocks noChangeArrowheads="1"/>
            </p:cNvSpPr>
            <p:nvPr/>
          </p:nvSpPr>
          <p:spPr bwMode="gray">
            <a:xfrm>
              <a:off x="2254" y="1856"/>
              <a:ext cx="1262" cy="126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endParaRPr lang="fr-FR"/>
            </a:p>
          </p:txBody>
        </p:sp>
        <p:sp>
          <p:nvSpPr>
            <p:cNvPr id="42" name="Oval 58"/>
            <p:cNvSpPr>
              <a:spLocks noChangeArrowheads="1"/>
            </p:cNvSpPr>
            <p:nvPr/>
          </p:nvSpPr>
          <p:spPr bwMode="gray">
            <a:xfrm>
              <a:off x="2334" y="1936"/>
              <a:ext cx="1097" cy="110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anchor="ctr">
              <a:spAutoFit/>
            </a:bodyPr>
            <a:lstStyle/>
            <a:p>
              <a:pPr>
                <a:defRPr/>
              </a:pPr>
              <a:endParaRPr lang="fr-FR"/>
            </a:p>
          </p:txBody>
        </p:sp>
      </p:grpSp>
      <p:sp>
        <p:nvSpPr>
          <p:cNvPr id="16" name="Espace réservé du numéro de diapositive 15"/>
          <p:cNvSpPr>
            <a:spLocks noGrp="1"/>
          </p:cNvSpPr>
          <p:nvPr>
            <p:ph type="sldNum" sz="quarter" idx="12"/>
          </p:nvPr>
        </p:nvSpPr>
        <p:spPr>
          <a:xfrm>
            <a:off x="8143900" y="5715016"/>
            <a:ext cx="609600" cy="517524"/>
          </a:xfrm>
        </p:spPr>
        <p:txBody>
          <a:bodyPr/>
          <a:lstStyle/>
          <a:p>
            <a:fld id="{AFD5866A-C2A5-4EBD-9128-4DB3B427EABF}" type="slidenum">
              <a:rPr lang="fr-FR" smtClean="0"/>
              <a:pPr/>
              <a:t>11</a:t>
            </a:fld>
            <a:endParaRPr lang="fr-FR"/>
          </a:p>
        </p:txBody>
      </p:sp>
      <p:sp>
        <p:nvSpPr>
          <p:cNvPr id="33" name="Espace réservé du numéro de diapositive 15"/>
          <p:cNvSpPr txBox="1">
            <a:spLocks/>
          </p:cNvSpPr>
          <p:nvPr/>
        </p:nvSpPr>
        <p:spPr bwMode="auto">
          <a:xfrm>
            <a:off x="1071538" y="4929198"/>
            <a:ext cx="609600" cy="517524"/>
          </a:xfrm>
          <a:prstGeom prst="rect">
            <a:avLst/>
          </a:prstGeom>
        </p:spPr>
        <p:txBody>
          <a:bodyPr vert="horz"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400" b="1" i="0" u="none" strike="noStrike" kern="1200" cap="none" spc="0" normalizeH="0" baseline="0" noProof="0" dirty="0">
              <a:ln>
                <a:noFill/>
              </a:ln>
              <a:solidFill>
                <a:srgbClr val="FFFFFF"/>
              </a:solidFill>
              <a:effectLst/>
              <a:uLnTx/>
              <a:uFillTx/>
              <a:latin typeface="+mn-lt"/>
              <a:ea typeface="+mn-ea"/>
              <a:cs typeface="+mn-cs"/>
            </a:endParaRPr>
          </a:p>
        </p:txBody>
      </p:sp>
      <p:sp>
        <p:nvSpPr>
          <p:cNvPr id="20" name="ZoneTexte 17"/>
          <p:cNvSpPr txBox="1"/>
          <p:nvPr/>
        </p:nvSpPr>
        <p:spPr>
          <a:xfrm>
            <a:off x="0" y="6572272"/>
            <a:ext cx="9144000" cy="569387"/>
          </a:xfrm>
          <a:prstGeom prst="rect">
            <a:avLst/>
          </a:prstGeom>
          <a:noFill/>
        </p:spPr>
        <p:txBody>
          <a:bodyPr wrap="square" rtlCol="0">
            <a:spAutoFit/>
          </a:bodyPr>
          <a:lstStyle/>
          <a:p>
            <a:pPr lvl="0"/>
            <a:r>
              <a:rPr lang="fr-FR" sz="1300" b="1" i="1" dirty="0">
                <a:latin typeface="Book Antiqua" panose="02040602050305030304" pitchFamily="18" charset="0"/>
              </a:rPr>
              <a:t>CHAKOUR FARIDA   &amp;  KEDDARI NOUR EL IMENE           Formalisation du protocole </a:t>
            </a:r>
            <a:r>
              <a:rPr lang="fr-FR" sz="1300" b="1" i="1" dirty="0" err="1">
                <a:latin typeface="Book Antiqua" panose="02040602050305030304" pitchFamily="18" charset="0"/>
              </a:rPr>
              <a:t>Contract</a:t>
            </a:r>
            <a:r>
              <a:rPr lang="fr-FR" sz="1300" b="1" i="1" dirty="0">
                <a:latin typeface="Book Antiqua" panose="02040602050305030304" pitchFamily="18" charset="0"/>
              </a:rPr>
              <a:t>- Net à l’aide de Maude</a:t>
            </a:r>
            <a:endParaRPr lang="fr-FR" sz="1300" dirty="0">
              <a:latin typeface="Book Antiqua" panose="02040602050305030304" pitchFamily="18" charset="0"/>
            </a:endParaRPr>
          </a:p>
          <a:p>
            <a:endParaRPr lang="fr-FR" dirty="0">
              <a:latin typeface="Book Antiqua" panose="02040602050305030304" pitchFamily="18" charset="0"/>
            </a:endParaRPr>
          </a:p>
        </p:txBody>
      </p:sp>
      <p:sp>
        <p:nvSpPr>
          <p:cNvPr id="4" name="Rectangle 3"/>
          <p:cNvSpPr/>
          <p:nvPr/>
        </p:nvSpPr>
        <p:spPr>
          <a:xfrm>
            <a:off x="1997968" y="3456839"/>
            <a:ext cx="5148064" cy="2720728"/>
          </a:xfrm>
          <a:prstGeom prst="rect">
            <a:avLst/>
          </a:prstGeom>
          <a:solidFill>
            <a:srgbClr val="78DAC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i="1" dirty="0" smtClean="0"/>
          </a:p>
          <a:p>
            <a:pPr algn="ctr"/>
            <a:endParaRPr lang="fr-FR" i="1" dirty="0" smtClean="0"/>
          </a:p>
          <a:p>
            <a:pPr algn="ctr"/>
            <a:endParaRPr lang="fr-FR" i="1" dirty="0"/>
          </a:p>
          <a:p>
            <a:pPr algn="ctr"/>
            <a:endParaRPr lang="fr-FR" i="1" dirty="0" smtClean="0"/>
          </a:p>
          <a:p>
            <a:pPr algn="ctr"/>
            <a:endParaRPr lang="fr-FR" i="1" dirty="0"/>
          </a:p>
          <a:p>
            <a:pPr algn="ctr"/>
            <a:endParaRPr lang="fr-FR" i="1" dirty="0" smtClean="0"/>
          </a:p>
          <a:p>
            <a:pPr algn="ctr"/>
            <a:endParaRPr lang="fr-FR" i="1" dirty="0"/>
          </a:p>
          <a:p>
            <a:pPr algn="ctr"/>
            <a:endParaRPr lang="fr-FR" i="1" dirty="0" smtClean="0"/>
          </a:p>
          <a:p>
            <a:pPr algn="ctr"/>
            <a:endParaRPr lang="fr-FR" i="1" dirty="0"/>
          </a:p>
          <a:p>
            <a:pPr algn="ctr"/>
            <a:r>
              <a:rPr lang="fr-FR" i="1" dirty="0" smtClean="0"/>
              <a:t>La </a:t>
            </a:r>
            <a:r>
              <a:rPr lang="fr-FR" i="1" dirty="0"/>
              <a:t>communication </a:t>
            </a:r>
            <a:endParaRPr lang="fr-FR" dirty="0"/>
          </a:p>
          <a:p>
            <a:pPr algn="ctr"/>
            <a:endParaRPr lang="fr-FR" dirty="0"/>
          </a:p>
        </p:txBody>
      </p:sp>
      <p:pic>
        <p:nvPicPr>
          <p:cNvPr id="24" name="Image 23"/>
          <p:cNvPicPr/>
          <p:nvPr/>
        </p:nvPicPr>
        <p:blipFill>
          <a:blip r:embed="rId3"/>
          <a:stretch>
            <a:fillRect/>
          </a:stretch>
        </p:blipFill>
        <p:spPr>
          <a:xfrm>
            <a:off x="2091559" y="3530380"/>
            <a:ext cx="4991100" cy="1981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5" name="Rectangle 24"/>
          <p:cNvSpPr/>
          <p:nvPr/>
        </p:nvSpPr>
        <p:spPr>
          <a:xfrm>
            <a:off x="7884368" y="2"/>
            <a:ext cx="1259632" cy="346120"/>
          </a:xfrm>
          <a:prstGeom prst="rect">
            <a:avLst/>
          </a:prstGeom>
          <a:solidFill>
            <a:srgbClr val="78DAC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SMA</a:t>
            </a:r>
            <a:endParaRPr lang="fr-FR" dirty="0"/>
          </a:p>
        </p:txBody>
      </p:sp>
      <p:sp>
        <p:nvSpPr>
          <p:cNvPr id="6" name="Explosion 1 5"/>
          <p:cNvSpPr/>
          <p:nvPr/>
        </p:nvSpPr>
        <p:spPr>
          <a:xfrm>
            <a:off x="2893583" y="2014818"/>
            <a:ext cx="3744416" cy="1174107"/>
          </a:xfrm>
          <a:prstGeom prst="irregularSeal1">
            <a:avLst/>
          </a:prstGeom>
          <a:solidFill>
            <a:srgbClr val="78DAC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latin typeface="Cooper Black" pitchFamily="18" charset="0"/>
              </a:rPr>
              <a:t> </a:t>
            </a:r>
            <a:endParaRPr lang="fr-FR" dirty="0" smtClean="0">
              <a:latin typeface="Cooper Black" pitchFamily="18" charset="0"/>
            </a:endParaRPr>
          </a:p>
          <a:p>
            <a:pPr algn="ctr"/>
            <a:r>
              <a:rPr lang="fr-FR" b="1" dirty="0" smtClean="0"/>
              <a:t>Les </a:t>
            </a:r>
            <a:r>
              <a:rPr lang="fr-FR" b="1" dirty="0"/>
              <a:t>Formes d’Interaction</a:t>
            </a:r>
            <a:endParaRPr lang="fr-FR" dirty="0"/>
          </a:p>
          <a:p>
            <a:pPr algn="ctr"/>
            <a:endParaRPr lang="fr-FR" dirty="0"/>
          </a:p>
        </p:txBody>
      </p:sp>
      <p:sp>
        <p:nvSpPr>
          <p:cNvPr id="7" name="Ellipse 6"/>
          <p:cNvSpPr/>
          <p:nvPr/>
        </p:nvSpPr>
        <p:spPr>
          <a:xfrm>
            <a:off x="6637999" y="1275490"/>
            <a:ext cx="2285983" cy="962141"/>
          </a:xfrm>
          <a:prstGeom prst="ellipse">
            <a:avLst/>
          </a:prstGeom>
          <a:solidFill>
            <a:srgbClr val="78DAC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 La négociation</a:t>
            </a:r>
          </a:p>
        </p:txBody>
      </p:sp>
      <p:sp>
        <p:nvSpPr>
          <p:cNvPr id="8" name="Ellipse 7"/>
          <p:cNvSpPr/>
          <p:nvPr/>
        </p:nvSpPr>
        <p:spPr>
          <a:xfrm>
            <a:off x="607600" y="1273828"/>
            <a:ext cx="2353998" cy="946151"/>
          </a:xfrm>
          <a:prstGeom prst="ellipse">
            <a:avLst/>
          </a:prstGeom>
          <a:solidFill>
            <a:srgbClr val="78DAC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i="1" dirty="0"/>
              <a:t> La coopération</a:t>
            </a:r>
            <a:endParaRPr lang="fr-FR" dirty="0"/>
          </a:p>
        </p:txBody>
      </p:sp>
      <p:pic>
        <p:nvPicPr>
          <p:cNvPr id="21" name="Image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401" y="-12381"/>
            <a:ext cx="1971568" cy="119158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2" presetClass="entr" presetSubtype="6" fill="hold" nodeType="withEffect">
                                  <p:stCondLst>
                                    <p:cond delay="0"/>
                                  </p:stCondLst>
                                  <p:childTnLst>
                                    <p:set>
                                      <p:cBhvr>
                                        <p:cTn id="8" dur="1" fill="hold">
                                          <p:stCondLst>
                                            <p:cond delay="0"/>
                                          </p:stCondLst>
                                        </p:cTn>
                                        <p:tgtEl>
                                          <p:spTgt spid="36"/>
                                        </p:tgtEl>
                                        <p:attrNameLst>
                                          <p:attrName>style.visibility</p:attrName>
                                        </p:attrNameLst>
                                      </p:cBhvr>
                                      <p:to>
                                        <p:strVal val="visible"/>
                                      </p:to>
                                    </p:set>
                                    <p:anim calcmode="lin" valueType="num">
                                      <p:cBhvr additive="base">
                                        <p:cTn id="9" dur="1000" fill="hold"/>
                                        <p:tgtEl>
                                          <p:spTgt spid="36"/>
                                        </p:tgtEl>
                                        <p:attrNameLst>
                                          <p:attrName>ppt_x</p:attrName>
                                        </p:attrNameLst>
                                      </p:cBhvr>
                                      <p:tavLst>
                                        <p:tav tm="0">
                                          <p:val>
                                            <p:strVal val="1+#ppt_w/2"/>
                                          </p:val>
                                        </p:tav>
                                        <p:tav tm="100000">
                                          <p:val>
                                            <p:strVal val="#ppt_x"/>
                                          </p:val>
                                        </p:tav>
                                      </p:tavLst>
                                    </p:anim>
                                    <p:anim calcmode="lin" valueType="num">
                                      <p:cBhvr additive="base">
                                        <p:cTn id="10" dur="1000" fill="hold"/>
                                        <p:tgtEl>
                                          <p:spTgt spid="36"/>
                                        </p:tgtEl>
                                        <p:attrNameLst>
                                          <p:attrName>ppt_y</p:attrName>
                                        </p:attrNameLst>
                                      </p:cBhvr>
                                      <p:tavLst>
                                        <p:tav tm="0">
                                          <p:val>
                                            <p:strVal val="1+#ppt_h/2"/>
                                          </p:val>
                                        </p:tav>
                                        <p:tav tm="100000">
                                          <p:val>
                                            <p:strVal val="#ppt_y"/>
                                          </p:val>
                                        </p:tav>
                                      </p:tavLst>
                                    </p:anim>
                                  </p:childTnLst>
                                </p:cTn>
                              </p:par>
                              <p:par>
                                <p:cTn id="11" presetID="55" presetClass="entr" presetSubtype="0" fill="hold" grpId="1" nodeType="with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1000" fill="hold"/>
                                        <p:tgtEl>
                                          <p:spTgt spid="23"/>
                                        </p:tgtEl>
                                        <p:attrNameLst>
                                          <p:attrName>ppt_w</p:attrName>
                                        </p:attrNameLst>
                                      </p:cBhvr>
                                      <p:tavLst>
                                        <p:tav tm="0">
                                          <p:val>
                                            <p:strVal val="#ppt_w*0.70"/>
                                          </p:val>
                                        </p:tav>
                                        <p:tav tm="100000">
                                          <p:val>
                                            <p:strVal val="#ppt_w"/>
                                          </p:val>
                                        </p:tav>
                                      </p:tavLst>
                                    </p:anim>
                                    <p:anim calcmode="lin" valueType="num">
                                      <p:cBhvr>
                                        <p:cTn id="14" dur="1000" fill="hold"/>
                                        <p:tgtEl>
                                          <p:spTgt spid="23"/>
                                        </p:tgtEl>
                                        <p:attrNameLst>
                                          <p:attrName>ppt_h</p:attrName>
                                        </p:attrNameLst>
                                      </p:cBhvr>
                                      <p:tavLst>
                                        <p:tav tm="0">
                                          <p:val>
                                            <p:strVal val="#ppt_h"/>
                                          </p:val>
                                        </p:tav>
                                        <p:tav tm="100000">
                                          <p:val>
                                            <p:strVal val="#ppt_h"/>
                                          </p:val>
                                        </p:tav>
                                      </p:tavLst>
                                    </p:anim>
                                    <p:animEffect transition="in" filter="fade">
                                      <p:cBhvr>
                                        <p:cTn id="15" dur="1000"/>
                                        <p:tgtEl>
                                          <p:spTgt spid="23"/>
                                        </p:tgtEl>
                                      </p:cBhvr>
                                    </p:animEffect>
                                  </p:childTnLst>
                                </p:cTn>
                              </p:par>
                              <p:par>
                                <p:cTn id="16" presetID="2" presetClass="entr" presetSubtype="12"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2000" fill="hold"/>
                                        <p:tgtEl>
                                          <p:spTgt spid="17"/>
                                        </p:tgtEl>
                                        <p:attrNameLst>
                                          <p:attrName>ppt_x</p:attrName>
                                        </p:attrNameLst>
                                      </p:cBhvr>
                                      <p:tavLst>
                                        <p:tav tm="0">
                                          <p:val>
                                            <p:strVal val="0-#ppt_w/2"/>
                                          </p:val>
                                        </p:tav>
                                        <p:tav tm="100000">
                                          <p:val>
                                            <p:strVal val="#ppt_x"/>
                                          </p:val>
                                        </p:tav>
                                      </p:tavLst>
                                    </p:anim>
                                    <p:anim calcmode="lin" valueType="num">
                                      <p:cBhvr additive="base">
                                        <p:cTn id="19" dur="2000" fill="hold"/>
                                        <p:tgtEl>
                                          <p:spTgt spid="17"/>
                                        </p:tgtEl>
                                        <p:attrNameLst>
                                          <p:attrName>ppt_y</p:attrName>
                                        </p:attrNameLst>
                                      </p:cBhvr>
                                      <p:tavLst>
                                        <p:tav tm="0">
                                          <p:val>
                                            <p:strVal val="1+#ppt_h/2"/>
                                          </p:val>
                                        </p:tav>
                                        <p:tav tm="100000">
                                          <p:val>
                                            <p:strVal val="#ppt_y"/>
                                          </p:val>
                                        </p:tav>
                                      </p:tavLst>
                                    </p:anim>
                                  </p:childTnLst>
                                </p:cTn>
                              </p:par>
                              <p:par>
                                <p:cTn id="20" presetID="1"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26"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down)">
                                      <p:cBhvr>
                                        <p:cTn id="26" dur="580">
                                          <p:stCondLst>
                                            <p:cond delay="0"/>
                                          </p:stCondLst>
                                        </p:cTn>
                                        <p:tgtEl>
                                          <p:spTgt spid="6"/>
                                        </p:tgtEl>
                                      </p:cBhvr>
                                    </p:animEffect>
                                    <p:anim calcmode="lin" valueType="num">
                                      <p:cBhvr>
                                        <p:cTn id="27"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32" dur="26">
                                          <p:stCondLst>
                                            <p:cond delay="650"/>
                                          </p:stCondLst>
                                        </p:cTn>
                                        <p:tgtEl>
                                          <p:spTgt spid="6"/>
                                        </p:tgtEl>
                                      </p:cBhvr>
                                      <p:to x="100000" y="60000"/>
                                    </p:animScale>
                                    <p:animScale>
                                      <p:cBhvr>
                                        <p:cTn id="33" dur="166" decel="50000">
                                          <p:stCondLst>
                                            <p:cond delay="676"/>
                                          </p:stCondLst>
                                        </p:cTn>
                                        <p:tgtEl>
                                          <p:spTgt spid="6"/>
                                        </p:tgtEl>
                                      </p:cBhvr>
                                      <p:to x="100000" y="100000"/>
                                    </p:animScale>
                                    <p:animScale>
                                      <p:cBhvr>
                                        <p:cTn id="34" dur="26">
                                          <p:stCondLst>
                                            <p:cond delay="1312"/>
                                          </p:stCondLst>
                                        </p:cTn>
                                        <p:tgtEl>
                                          <p:spTgt spid="6"/>
                                        </p:tgtEl>
                                      </p:cBhvr>
                                      <p:to x="100000" y="80000"/>
                                    </p:animScale>
                                    <p:animScale>
                                      <p:cBhvr>
                                        <p:cTn id="35" dur="166" decel="50000">
                                          <p:stCondLst>
                                            <p:cond delay="1338"/>
                                          </p:stCondLst>
                                        </p:cTn>
                                        <p:tgtEl>
                                          <p:spTgt spid="6"/>
                                        </p:tgtEl>
                                      </p:cBhvr>
                                      <p:to x="100000" y="100000"/>
                                    </p:animScale>
                                    <p:animScale>
                                      <p:cBhvr>
                                        <p:cTn id="36" dur="26">
                                          <p:stCondLst>
                                            <p:cond delay="1642"/>
                                          </p:stCondLst>
                                        </p:cTn>
                                        <p:tgtEl>
                                          <p:spTgt spid="6"/>
                                        </p:tgtEl>
                                      </p:cBhvr>
                                      <p:to x="100000" y="90000"/>
                                    </p:animScale>
                                    <p:animScale>
                                      <p:cBhvr>
                                        <p:cTn id="37" dur="166" decel="50000">
                                          <p:stCondLst>
                                            <p:cond delay="1668"/>
                                          </p:stCondLst>
                                        </p:cTn>
                                        <p:tgtEl>
                                          <p:spTgt spid="6"/>
                                        </p:tgtEl>
                                      </p:cBhvr>
                                      <p:to x="100000" y="100000"/>
                                    </p:animScale>
                                    <p:animScale>
                                      <p:cBhvr>
                                        <p:cTn id="38" dur="26">
                                          <p:stCondLst>
                                            <p:cond delay="1808"/>
                                          </p:stCondLst>
                                        </p:cTn>
                                        <p:tgtEl>
                                          <p:spTgt spid="6"/>
                                        </p:tgtEl>
                                      </p:cBhvr>
                                      <p:to x="100000" y="95000"/>
                                    </p:animScale>
                                    <p:animScale>
                                      <p:cBhvr>
                                        <p:cTn id="39" dur="166" decel="50000">
                                          <p:stCondLst>
                                            <p:cond delay="1834"/>
                                          </p:stCondLst>
                                        </p:cTn>
                                        <p:tgtEl>
                                          <p:spTgt spid="6"/>
                                        </p:tgtEl>
                                      </p:cBhvr>
                                      <p:to x="100000" y="100000"/>
                                    </p:animScale>
                                  </p:childTnLst>
                                </p:cTn>
                              </p:par>
                            </p:childTnLst>
                          </p:cTn>
                        </p:par>
                      </p:childTnLst>
                    </p:cTn>
                  </p:par>
                  <p:par>
                    <p:cTn id="40" fill="hold">
                      <p:stCondLst>
                        <p:cond delay="indefinite"/>
                      </p:stCondLst>
                      <p:childTnLst>
                        <p:par>
                          <p:cTn id="41" fill="hold">
                            <p:stCondLst>
                              <p:cond delay="0"/>
                            </p:stCondLst>
                            <p:childTnLst>
                              <p:par>
                                <p:cTn id="42" presetID="26" presetClass="entr" presetSubtype="0" fill="hold" grpId="0" nodeType="click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down)">
                                      <p:cBhvr>
                                        <p:cTn id="44" dur="580">
                                          <p:stCondLst>
                                            <p:cond delay="0"/>
                                          </p:stCondLst>
                                        </p:cTn>
                                        <p:tgtEl>
                                          <p:spTgt spid="8"/>
                                        </p:tgtEl>
                                      </p:cBhvr>
                                    </p:animEffect>
                                    <p:anim calcmode="lin" valueType="num">
                                      <p:cBhvr>
                                        <p:cTn id="45"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50" dur="26">
                                          <p:stCondLst>
                                            <p:cond delay="650"/>
                                          </p:stCondLst>
                                        </p:cTn>
                                        <p:tgtEl>
                                          <p:spTgt spid="8"/>
                                        </p:tgtEl>
                                      </p:cBhvr>
                                      <p:to x="100000" y="60000"/>
                                    </p:animScale>
                                    <p:animScale>
                                      <p:cBhvr>
                                        <p:cTn id="51" dur="166" decel="50000">
                                          <p:stCondLst>
                                            <p:cond delay="676"/>
                                          </p:stCondLst>
                                        </p:cTn>
                                        <p:tgtEl>
                                          <p:spTgt spid="8"/>
                                        </p:tgtEl>
                                      </p:cBhvr>
                                      <p:to x="100000" y="100000"/>
                                    </p:animScale>
                                    <p:animScale>
                                      <p:cBhvr>
                                        <p:cTn id="52" dur="26">
                                          <p:stCondLst>
                                            <p:cond delay="1312"/>
                                          </p:stCondLst>
                                        </p:cTn>
                                        <p:tgtEl>
                                          <p:spTgt spid="8"/>
                                        </p:tgtEl>
                                      </p:cBhvr>
                                      <p:to x="100000" y="80000"/>
                                    </p:animScale>
                                    <p:animScale>
                                      <p:cBhvr>
                                        <p:cTn id="53" dur="166" decel="50000">
                                          <p:stCondLst>
                                            <p:cond delay="1338"/>
                                          </p:stCondLst>
                                        </p:cTn>
                                        <p:tgtEl>
                                          <p:spTgt spid="8"/>
                                        </p:tgtEl>
                                      </p:cBhvr>
                                      <p:to x="100000" y="100000"/>
                                    </p:animScale>
                                    <p:animScale>
                                      <p:cBhvr>
                                        <p:cTn id="54" dur="26">
                                          <p:stCondLst>
                                            <p:cond delay="1642"/>
                                          </p:stCondLst>
                                        </p:cTn>
                                        <p:tgtEl>
                                          <p:spTgt spid="8"/>
                                        </p:tgtEl>
                                      </p:cBhvr>
                                      <p:to x="100000" y="90000"/>
                                    </p:animScale>
                                    <p:animScale>
                                      <p:cBhvr>
                                        <p:cTn id="55" dur="166" decel="50000">
                                          <p:stCondLst>
                                            <p:cond delay="1668"/>
                                          </p:stCondLst>
                                        </p:cTn>
                                        <p:tgtEl>
                                          <p:spTgt spid="8"/>
                                        </p:tgtEl>
                                      </p:cBhvr>
                                      <p:to x="100000" y="100000"/>
                                    </p:animScale>
                                    <p:animScale>
                                      <p:cBhvr>
                                        <p:cTn id="56" dur="26">
                                          <p:stCondLst>
                                            <p:cond delay="1808"/>
                                          </p:stCondLst>
                                        </p:cTn>
                                        <p:tgtEl>
                                          <p:spTgt spid="8"/>
                                        </p:tgtEl>
                                      </p:cBhvr>
                                      <p:to x="100000" y="95000"/>
                                    </p:animScale>
                                    <p:animScale>
                                      <p:cBhvr>
                                        <p:cTn id="57" dur="166" decel="50000">
                                          <p:stCondLst>
                                            <p:cond delay="1834"/>
                                          </p:stCondLst>
                                        </p:cTn>
                                        <p:tgtEl>
                                          <p:spTgt spid="8"/>
                                        </p:tgtEl>
                                      </p:cBhvr>
                                      <p:to x="100000" y="100000"/>
                                    </p:animScale>
                                  </p:childTnLst>
                                </p:cTn>
                              </p:par>
                            </p:childTnLst>
                          </p:cTn>
                        </p:par>
                      </p:childTnLst>
                    </p:cTn>
                  </p:par>
                  <p:par>
                    <p:cTn id="58" fill="hold">
                      <p:stCondLst>
                        <p:cond delay="indefinite"/>
                      </p:stCondLst>
                      <p:childTnLst>
                        <p:par>
                          <p:cTn id="59" fill="hold">
                            <p:stCondLst>
                              <p:cond delay="0"/>
                            </p:stCondLst>
                            <p:childTnLst>
                              <p:par>
                                <p:cTn id="60" presetID="26" presetClass="entr" presetSubtype="0" fill="hold" grpId="0" nodeType="click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wipe(down)">
                                      <p:cBhvr>
                                        <p:cTn id="62" dur="580">
                                          <p:stCondLst>
                                            <p:cond delay="0"/>
                                          </p:stCondLst>
                                        </p:cTn>
                                        <p:tgtEl>
                                          <p:spTgt spid="7"/>
                                        </p:tgtEl>
                                      </p:cBhvr>
                                    </p:animEffect>
                                    <p:anim calcmode="lin" valueType="num">
                                      <p:cBhvr>
                                        <p:cTn id="63"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64"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65"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66"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67"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68" dur="26">
                                          <p:stCondLst>
                                            <p:cond delay="650"/>
                                          </p:stCondLst>
                                        </p:cTn>
                                        <p:tgtEl>
                                          <p:spTgt spid="7"/>
                                        </p:tgtEl>
                                      </p:cBhvr>
                                      <p:to x="100000" y="60000"/>
                                    </p:animScale>
                                    <p:animScale>
                                      <p:cBhvr>
                                        <p:cTn id="69" dur="166" decel="50000">
                                          <p:stCondLst>
                                            <p:cond delay="676"/>
                                          </p:stCondLst>
                                        </p:cTn>
                                        <p:tgtEl>
                                          <p:spTgt spid="7"/>
                                        </p:tgtEl>
                                      </p:cBhvr>
                                      <p:to x="100000" y="100000"/>
                                    </p:animScale>
                                    <p:animScale>
                                      <p:cBhvr>
                                        <p:cTn id="70" dur="26">
                                          <p:stCondLst>
                                            <p:cond delay="1312"/>
                                          </p:stCondLst>
                                        </p:cTn>
                                        <p:tgtEl>
                                          <p:spTgt spid="7"/>
                                        </p:tgtEl>
                                      </p:cBhvr>
                                      <p:to x="100000" y="80000"/>
                                    </p:animScale>
                                    <p:animScale>
                                      <p:cBhvr>
                                        <p:cTn id="71" dur="166" decel="50000">
                                          <p:stCondLst>
                                            <p:cond delay="1338"/>
                                          </p:stCondLst>
                                        </p:cTn>
                                        <p:tgtEl>
                                          <p:spTgt spid="7"/>
                                        </p:tgtEl>
                                      </p:cBhvr>
                                      <p:to x="100000" y="100000"/>
                                    </p:animScale>
                                    <p:animScale>
                                      <p:cBhvr>
                                        <p:cTn id="72" dur="26">
                                          <p:stCondLst>
                                            <p:cond delay="1642"/>
                                          </p:stCondLst>
                                        </p:cTn>
                                        <p:tgtEl>
                                          <p:spTgt spid="7"/>
                                        </p:tgtEl>
                                      </p:cBhvr>
                                      <p:to x="100000" y="90000"/>
                                    </p:animScale>
                                    <p:animScale>
                                      <p:cBhvr>
                                        <p:cTn id="73" dur="166" decel="50000">
                                          <p:stCondLst>
                                            <p:cond delay="1668"/>
                                          </p:stCondLst>
                                        </p:cTn>
                                        <p:tgtEl>
                                          <p:spTgt spid="7"/>
                                        </p:tgtEl>
                                      </p:cBhvr>
                                      <p:to x="100000" y="100000"/>
                                    </p:animScale>
                                    <p:animScale>
                                      <p:cBhvr>
                                        <p:cTn id="74" dur="26">
                                          <p:stCondLst>
                                            <p:cond delay="1808"/>
                                          </p:stCondLst>
                                        </p:cTn>
                                        <p:tgtEl>
                                          <p:spTgt spid="7"/>
                                        </p:tgtEl>
                                      </p:cBhvr>
                                      <p:to x="100000" y="95000"/>
                                    </p:animScale>
                                    <p:animScale>
                                      <p:cBhvr>
                                        <p:cTn id="75" dur="166" decel="50000">
                                          <p:stCondLst>
                                            <p:cond delay="1834"/>
                                          </p:stCondLst>
                                        </p:cTn>
                                        <p:tgtEl>
                                          <p:spTgt spid="7"/>
                                        </p:tgtEl>
                                      </p:cBhvr>
                                      <p:to x="100000" y="100000"/>
                                    </p:animScale>
                                  </p:childTnLst>
                                </p:cTn>
                              </p:par>
                            </p:childTnLst>
                          </p:cTn>
                        </p:par>
                      </p:childTnLst>
                    </p:cTn>
                  </p:par>
                  <p:par>
                    <p:cTn id="76" fill="hold">
                      <p:stCondLst>
                        <p:cond delay="indefinite"/>
                      </p:stCondLst>
                      <p:childTnLst>
                        <p:par>
                          <p:cTn id="77" fill="hold">
                            <p:stCondLst>
                              <p:cond delay="0"/>
                            </p:stCondLst>
                            <p:childTnLst>
                              <p:par>
                                <p:cTn id="78" presetID="26" presetClass="entr" presetSubtype="0" fill="hold" grpId="0" nodeType="clickEffect">
                                  <p:stCondLst>
                                    <p:cond delay="0"/>
                                  </p:stCondLst>
                                  <p:childTnLst>
                                    <p:set>
                                      <p:cBhvr>
                                        <p:cTn id="79" dur="1" fill="hold">
                                          <p:stCondLst>
                                            <p:cond delay="0"/>
                                          </p:stCondLst>
                                        </p:cTn>
                                        <p:tgtEl>
                                          <p:spTgt spid="4"/>
                                        </p:tgtEl>
                                        <p:attrNameLst>
                                          <p:attrName>style.visibility</p:attrName>
                                        </p:attrNameLst>
                                      </p:cBhvr>
                                      <p:to>
                                        <p:strVal val="visible"/>
                                      </p:to>
                                    </p:set>
                                    <p:animEffect transition="in" filter="wipe(down)">
                                      <p:cBhvr>
                                        <p:cTn id="80" dur="580">
                                          <p:stCondLst>
                                            <p:cond delay="0"/>
                                          </p:stCondLst>
                                        </p:cTn>
                                        <p:tgtEl>
                                          <p:spTgt spid="4"/>
                                        </p:tgtEl>
                                      </p:cBhvr>
                                    </p:animEffect>
                                    <p:anim calcmode="lin" valueType="num">
                                      <p:cBhvr>
                                        <p:cTn id="81"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82"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83"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84"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85"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86" dur="26">
                                          <p:stCondLst>
                                            <p:cond delay="650"/>
                                          </p:stCondLst>
                                        </p:cTn>
                                        <p:tgtEl>
                                          <p:spTgt spid="4"/>
                                        </p:tgtEl>
                                      </p:cBhvr>
                                      <p:to x="100000" y="60000"/>
                                    </p:animScale>
                                    <p:animScale>
                                      <p:cBhvr>
                                        <p:cTn id="87" dur="166" decel="50000">
                                          <p:stCondLst>
                                            <p:cond delay="676"/>
                                          </p:stCondLst>
                                        </p:cTn>
                                        <p:tgtEl>
                                          <p:spTgt spid="4"/>
                                        </p:tgtEl>
                                      </p:cBhvr>
                                      <p:to x="100000" y="100000"/>
                                    </p:animScale>
                                    <p:animScale>
                                      <p:cBhvr>
                                        <p:cTn id="88" dur="26">
                                          <p:stCondLst>
                                            <p:cond delay="1312"/>
                                          </p:stCondLst>
                                        </p:cTn>
                                        <p:tgtEl>
                                          <p:spTgt spid="4"/>
                                        </p:tgtEl>
                                      </p:cBhvr>
                                      <p:to x="100000" y="80000"/>
                                    </p:animScale>
                                    <p:animScale>
                                      <p:cBhvr>
                                        <p:cTn id="89" dur="166" decel="50000">
                                          <p:stCondLst>
                                            <p:cond delay="1338"/>
                                          </p:stCondLst>
                                        </p:cTn>
                                        <p:tgtEl>
                                          <p:spTgt spid="4"/>
                                        </p:tgtEl>
                                      </p:cBhvr>
                                      <p:to x="100000" y="100000"/>
                                    </p:animScale>
                                    <p:animScale>
                                      <p:cBhvr>
                                        <p:cTn id="90" dur="26">
                                          <p:stCondLst>
                                            <p:cond delay="1642"/>
                                          </p:stCondLst>
                                        </p:cTn>
                                        <p:tgtEl>
                                          <p:spTgt spid="4"/>
                                        </p:tgtEl>
                                      </p:cBhvr>
                                      <p:to x="100000" y="90000"/>
                                    </p:animScale>
                                    <p:animScale>
                                      <p:cBhvr>
                                        <p:cTn id="91" dur="166" decel="50000">
                                          <p:stCondLst>
                                            <p:cond delay="1668"/>
                                          </p:stCondLst>
                                        </p:cTn>
                                        <p:tgtEl>
                                          <p:spTgt spid="4"/>
                                        </p:tgtEl>
                                      </p:cBhvr>
                                      <p:to x="100000" y="100000"/>
                                    </p:animScale>
                                    <p:animScale>
                                      <p:cBhvr>
                                        <p:cTn id="92" dur="26">
                                          <p:stCondLst>
                                            <p:cond delay="1808"/>
                                          </p:stCondLst>
                                        </p:cTn>
                                        <p:tgtEl>
                                          <p:spTgt spid="4"/>
                                        </p:tgtEl>
                                      </p:cBhvr>
                                      <p:to x="100000" y="95000"/>
                                    </p:animScale>
                                    <p:animScale>
                                      <p:cBhvr>
                                        <p:cTn id="93" dur="166" decel="50000">
                                          <p:stCondLst>
                                            <p:cond delay="1834"/>
                                          </p:stCondLst>
                                        </p:cTn>
                                        <p:tgtEl>
                                          <p:spTgt spid="4"/>
                                        </p:tgtEl>
                                      </p:cBhvr>
                                      <p:to x="100000" y="100000"/>
                                    </p:animScale>
                                  </p:childTnLst>
                                </p:cTn>
                              </p:par>
                            </p:childTnLst>
                          </p:cTn>
                        </p:par>
                      </p:childTnLst>
                    </p:cTn>
                  </p:par>
                  <p:par>
                    <p:cTn id="94" fill="hold">
                      <p:stCondLst>
                        <p:cond delay="indefinite"/>
                      </p:stCondLst>
                      <p:childTnLst>
                        <p:par>
                          <p:cTn id="95" fill="hold">
                            <p:stCondLst>
                              <p:cond delay="0"/>
                            </p:stCondLst>
                            <p:childTnLst>
                              <p:par>
                                <p:cTn id="96" presetID="26" presetClass="entr" presetSubtype="0" fill="hold" nodeType="clickEffect">
                                  <p:stCondLst>
                                    <p:cond delay="0"/>
                                  </p:stCondLst>
                                  <p:childTnLst>
                                    <p:set>
                                      <p:cBhvr>
                                        <p:cTn id="97" dur="1" fill="hold">
                                          <p:stCondLst>
                                            <p:cond delay="0"/>
                                          </p:stCondLst>
                                        </p:cTn>
                                        <p:tgtEl>
                                          <p:spTgt spid="24"/>
                                        </p:tgtEl>
                                        <p:attrNameLst>
                                          <p:attrName>style.visibility</p:attrName>
                                        </p:attrNameLst>
                                      </p:cBhvr>
                                      <p:to>
                                        <p:strVal val="visible"/>
                                      </p:to>
                                    </p:set>
                                    <p:animEffect transition="in" filter="wipe(down)">
                                      <p:cBhvr>
                                        <p:cTn id="98" dur="580">
                                          <p:stCondLst>
                                            <p:cond delay="0"/>
                                          </p:stCondLst>
                                        </p:cTn>
                                        <p:tgtEl>
                                          <p:spTgt spid="24"/>
                                        </p:tgtEl>
                                      </p:cBhvr>
                                    </p:animEffect>
                                    <p:anim calcmode="lin" valueType="num">
                                      <p:cBhvr>
                                        <p:cTn id="99"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100"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1"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102"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103"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104" dur="26">
                                          <p:stCondLst>
                                            <p:cond delay="650"/>
                                          </p:stCondLst>
                                        </p:cTn>
                                        <p:tgtEl>
                                          <p:spTgt spid="24"/>
                                        </p:tgtEl>
                                      </p:cBhvr>
                                      <p:to x="100000" y="60000"/>
                                    </p:animScale>
                                    <p:animScale>
                                      <p:cBhvr>
                                        <p:cTn id="105" dur="166" decel="50000">
                                          <p:stCondLst>
                                            <p:cond delay="676"/>
                                          </p:stCondLst>
                                        </p:cTn>
                                        <p:tgtEl>
                                          <p:spTgt spid="24"/>
                                        </p:tgtEl>
                                      </p:cBhvr>
                                      <p:to x="100000" y="100000"/>
                                    </p:animScale>
                                    <p:animScale>
                                      <p:cBhvr>
                                        <p:cTn id="106" dur="26">
                                          <p:stCondLst>
                                            <p:cond delay="1312"/>
                                          </p:stCondLst>
                                        </p:cTn>
                                        <p:tgtEl>
                                          <p:spTgt spid="24"/>
                                        </p:tgtEl>
                                      </p:cBhvr>
                                      <p:to x="100000" y="80000"/>
                                    </p:animScale>
                                    <p:animScale>
                                      <p:cBhvr>
                                        <p:cTn id="107" dur="166" decel="50000">
                                          <p:stCondLst>
                                            <p:cond delay="1338"/>
                                          </p:stCondLst>
                                        </p:cTn>
                                        <p:tgtEl>
                                          <p:spTgt spid="24"/>
                                        </p:tgtEl>
                                      </p:cBhvr>
                                      <p:to x="100000" y="100000"/>
                                    </p:animScale>
                                    <p:animScale>
                                      <p:cBhvr>
                                        <p:cTn id="108" dur="26">
                                          <p:stCondLst>
                                            <p:cond delay="1642"/>
                                          </p:stCondLst>
                                        </p:cTn>
                                        <p:tgtEl>
                                          <p:spTgt spid="24"/>
                                        </p:tgtEl>
                                      </p:cBhvr>
                                      <p:to x="100000" y="90000"/>
                                    </p:animScale>
                                    <p:animScale>
                                      <p:cBhvr>
                                        <p:cTn id="109" dur="166" decel="50000">
                                          <p:stCondLst>
                                            <p:cond delay="1668"/>
                                          </p:stCondLst>
                                        </p:cTn>
                                        <p:tgtEl>
                                          <p:spTgt spid="24"/>
                                        </p:tgtEl>
                                      </p:cBhvr>
                                      <p:to x="100000" y="100000"/>
                                    </p:animScale>
                                    <p:animScale>
                                      <p:cBhvr>
                                        <p:cTn id="110" dur="26">
                                          <p:stCondLst>
                                            <p:cond delay="1808"/>
                                          </p:stCondLst>
                                        </p:cTn>
                                        <p:tgtEl>
                                          <p:spTgt spid="24"/>
                                        </p:tgtEl>
                                      </p:cBhvr>
                                      <p:to x="100000" y="95000"/>
                                    </p:animScale>
                                    <p:animScale>
                                      <p:cBhvr>
                                        <p:cTn id="111" dur="166" decel="50000">
                                          <p:stCondLst>
                                            <p:cond delay="1834"/>
                                          </p:stCondLst>
                                        </p:cTn>
                                        <p:tgtEl>
                                          <p:spTgt spid="2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animBg="1"/>
      <p:bldP spid="23" grpId="1" animBg="1"/>
      <p:bldP spid="20" grpId="0"/>
      <p:bldP spid="4" grpId="0" animBg="1"/>
      <p:bldP spid="6" grpId="0" animBg="1"/>
      <p:bldP spid="7"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ZoneTexte 16"/>
          <p:cNvSpPr txBox="1"/>
          <p:nvPr/>
        </p:nvSpPr>
        <p:spPr>
          <a:xfrm>
            <a:off x="741993" y="922190"/>
            <a:ext cx="5786479" cy="646331"/>
          </a:xfrm>
          <a:prstGeom prst="rect">
            <a:avLst/>
          </a:prstGeom>
          <a:noFill/>
        </p:spPr>
        <p:txBody>
          <a:bodyPr wrap="square" rtlCol="0">
            <a:spAutoFit/>
          </a:bodyPr>
          <a:lstStyle/>
          <a:p>
            <a:pPr marL="0" lvl="1">
              <a:buFont typeface="Wingdings" pitchFamily="2" charset="2"/>
              <a:buChar char="v"/>
            </a:pPr>
            <a:r>
              <a:rPr lang="fr-FR" dirty="0" smtClean="0">
                <a:latin typeface="Cooper Black" pitchFamily="18" charset="0"/>
              </a:rPr>
              <a:t> </a:t>
            </a:r>
            <a:r>
              <a:rPr lang="fr-FR" b="1" dirty="0"/>
              <a:t>Organisation</a:t>
            </a:r>
            <a:endParaRPr lang="fr-FR" b="1" dirty="0" smtClean="0">
              <a:latin typeface="Cooper Black" pitchFamily="18" charset="0"/>
            </a:endParaRPr>
          </a:p>
          <a:p>
            <a:endParaRPr lang="fr-FR" dirty="0"/>
          </a:p>
        </p:txBody>
      </p:sp>
      <p:sp>
        <p:nvSpPr>
          <p:cNvPr id="20" name="Rectangle 19"/>
          <p:cNvSpPr/>
          <p:nvPr/>
        </p:nvSpPr>
        <p:spPr>
          <a:xfrm>
            <a:off x="0" y="6500834"/>
            <a:ext cx="9144000" cy="714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Organigramme : Terminateur 29"/>
          <p:cNvSpPr/>
          <p:nvPr/>
        </p:nvSpPr>
        <p:spPr>
          <a:xfrm>
            <a:off x="2500298" y="285728"/>
            <a:ext cx="4929223" cy="428604"/>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dirty="0" smtClean="0"/>
              <a:t>Les Systèmes Multi-Agents  </a:t>
            </a:r>
            <a:endParaRPr lang="fr-FR" b="1" i="1" dirty="0"/>
          </a:p>
        </p:txBody>
      </p:sp>
      <p:grpSp>
        <p:nvGrpSpPr>
          <p:cNvPr id="36" name="Group 53"/>
          <p:cNvGrpSpPr>
            <a:grpSpLocks/>
          </p:cNvGrpSpPr>
          <p:nvPr/>
        </p:nvGrpSpPr>
        <p:grpSpPr bwMode="auto">
          <a:xfrm>
            <a:off x="2071670" y="285728"/>
            <a:ext cx="381000" cy="381000"/>
            <a:chOff x="2078" y="1680"/>
            <a:chExt cx="1615" cy="1615"/>
          </a:xfrm>
          <a:solidFill>
            <a:srgbClr val="78DAC3"/>
          </a:solidFill>
        </p:grpSpPr>
        <p:sp>
          <p:nvSpPr>
            <p:cNvPr id="37" name="Oval 54"/>
            <p:cNvSpPr>
              <a:spLocks noChangeArrowheads="1"/>
            </p:cNvSpPr>
            <p:nvPr/>
          </p:nvSpPr>
          <p:spPr bwMode="gray">
            <a:xfrm>
              <a:off x="2078" y="1680"/>
              <a:ext cx="1615" cy="161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38" name="Oval 55"/>
            <p:cNvSpPr>
              <a:spLocks noChangeArrowheads="1"/>
            </p:cNvSpPr>
            <p:nvPr/>
          </p:nvSpPr>
          <p:spPr bwMode="gray">
            <a:xfrm>
              <a:off x="2170" y="1771"/>
              <a:ext cx="1430" cy="1430"/>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40" name="Oval 56"/>
            <p:cNvSpPr>
              <a:spLocks noChangeArrowheads="1"/>
            </p:cNvSpPr>
            <p:nvPr/>
          </p:nvSpPr>
          <p:spPr bwMode="gray">
            <a:xfrm>
              <a:off x="2253" y="1855"/>
              <a:ext cx="1265" cy="126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pPr>
                <a:defRPr/>
              </a:pPr>
              <a:endParaRPr lang="fr-FR"/>
            </a:p>
          </p:txBody>
        </p:sp>
        <p:sp>
          <p:nvSpPr>
            <p:cNvPr id="41" name="Oval 57"/>
            <p:cNvSpPr>
              <a:spLocks noChangeArrowheads="1"/>
            </p:cNvSpPr>
            <p:nvPr/>
          </p:nvSpPr>
          <p:spPr bwMode="gray">
            <a:xfrm>
              <a:off x="2254" y="1856"/>
              <a:ext cx="1262" cy="126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endParaRPr lang="fr-FR"/>
            </a:p>
          </p:txBody>
        </p:sp>
        <p:sp>
          <p:nvSpPr>
            <p:cNvPr id="42" name="Oval 58"/>
            <p:cNvSpPr>
              <a:spLocks noChangeArrowheads="1"/>
            </p:cNvSpPr>
            <p:nvPr/>
          </p:nvSpPr>
          <p:spPr bwMode="gray">
            <a:xfrm>
              <a:off x="2334" y="1936"/>
              <a:ext cx="1097" cy="110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anchor="ctr">
              <a:spAutoFit/>
            </a:bodyPr>
            <a:lstStyle/>
            <a:p>
              <a:pPr>
                <a:defRPr/>
              </a:pPr>
              <a:endParaRPr lang="fr-FR"/>
            </a:p>
          </p:txBody>
        </p:sp>
      </p:grpSp>
      <p:sp>
        <p:nvSpPr>
          <p:cNvPr id="22" name="Espace réservé du numéro de diapositive 15"/>
          <p:cNvSpPr>
            <a:spLocks noGrp="1"/>
          </p:cNvSpPr>
          <p:nvPr>
            <p:ph type="sldNum" sz="quarter" idx="12"/>
          </p:nvPr>
        </p:nvSpPr>
        <p:spPr>
          <a:xfrm>
            <a:off x="8072462" y="5715016"/>
            <a:ext cx="609600" cy="517524"/>
          </a:xfrm>
        </p:spPr>
        <p:txBody>
          <a:bodyPr/>
          <a:lstStyle/>
          <a:p>
            <a:fld id="{AFD5866A-C2A5-4EBD-9128-4DB3B427EABF}" type="slidenum">
              <a:rPr lang="fr-FR" smtClean="0"/>
              <a:pPr/>
              <a:t>12</a:t>
            </a:fld>
            <a:endParaRPr lang="fr-FR" dirty="0"/>
          </a:p>
        </p:txBody>
      </p:sp>
      <p:sp>
        <p:nvSpPr>
          <p:cNvPr id="16" name="ZoneTexte 17"/>
          <p:cNvSpPr txBox="1"/>
          <p:nvPr/>
        </p:nvSpPr>
        <p:spPr>
          <a:xfrm>
            <a:off x="0" y="6572272"/>
            <a:ext cx="9144000" cy="569387"/>
          </a:xfrm>
          <a:prstGeom prst="rect">
            <a:avLst/>
          </a:prstGeom>
          <a:noFill/>
        </p:spPr>
        <p:txBody>
          <a:bodyPr wrap="square" rtlCol="0">
            <a:spAutoFit/>
          </a:bodyPr>
          <a:lstStyle/>
          <a:p>
            <a:pPr lvl="0"/>
            <a:r>
              <a:rPr lang="fr-FR" sz="1300" b="1" i="1" dirty="0">
                <a:latin typeface="Book Antiqua" panose="02040602050305030304" pitchFamily="18" charset="0"/>
              </a:rPr>
              <a:t>CHAKOUR FARIDA   &amp;  KEDDARI NOUR EL IMENE           Formalisation du protocole </a:t>
            </a:r>
            <a:r>
              <a:rPr lang="fr-FR" sz="1300" b="1" i="1" dirty="0" err="1">
                <a:latin typeface="Book Antiqua" panose="02040602050305030304" pitchFamily="18" charset="0"/>
              </a:rPr>
              <a:t>Contract</a:t>
            </a:r>
            <a:r>
              <a:rPr lang="fr-FR" sz="1300" b="1" i="1" dirty="0">
                <a:latin typeface="Book Antiqua" panose="02040602050305030304" pitchFamily="18" charset="0"/>
              </a:rPr>
              <a:t>- Net à l’aide de Maude</a:t>
            </a:r>
            <a:endParaRPr lang="fr-FR" sz="1300" dirty="0">
              <a:latin typeface="Book Antiqua" panose="02040602050305030304" pitchFamily="18" charset="0"/>
            </a:endParaRPr>
          </a:p>
          <a:p>
            <a:endParaRPr lang="fr-FR" dirty="0"/>
          </a:p>
        </p:txBody>
      </p:sp>
      <p:sp>
        <p:nvSpPr>
          <p:cNvPr id="3" name="Rectangle 2"/>
          <p:cNvSpPr/>
          <p:nvPr/>
        </p:nvSpPr>
        <p:spPr>
          <a:xfrm>
            <a:off x="755857" y="1293846"/>
            <a:ext cx="7632286" cy="1477328"/>
          </a:xfrm>
          <a:prstGeom prst="rect">
            <a:avLst/>
          </a:prstGeom>
        </p:spPr>
        <p:txBody>
          <a:bodyPr wrap="square">
            <a:spAutoFit/>
          </a:bodyPr>
          <a:lstStyle/>
          <a:p>
            <a:r>
              <a:rPr lang="fr-FR" b="1" i="1" dirty="0">
                <a:latin typeface="Times New Roman" panose="02020603050405020304" pitchFamily="18" charset="0"/>
                <a:ea typeface="Calibri" panose="020F0502020204030204" pitchFamily="34" charset="0"/>
              </a:rPr>
              <a:t>-M.S. Fox</a:t>
            </a:r>
            <a:r>
              <a:rPr lang="fr-FR" dirty="0">
                <a:latin typeface="Times New Roman" panose="02020603050405020304" pitchFamily="18" charset="0"/>
                <a:ea typeface="Calibri" panose="020F0502020204030204" pitchFamily="34" charset="0"/>
              </a:rPr>
              <a:t> définit une organisation comme</a:t>
            </a:r>
            <a:r>
              <a:rPr lang="fr-FR" i="1" dirty="0">
                <a:latin typeface="Times New Roman" panose="02020603050405020304" pitchFamily="18" charset="0"/>
                <a:ea typeface="Calibri" panose="020F0502020204030204" pitchFamily="34" charset="0"/>
              </a:rPr>
              <a:t> " un gabarit ("pattern") décrivant comment les membres de l'organisation sont en relation et interagissent afin d'atteindre un but commun" </a:t>
            </a:r>
            <a:endParaRPr lang="fr-FR" i="1" dirty="0" smtClean="0">
              <a:latin typeface="Times New Roman" panose="02020603050405020304" pitchFamily="18" charset="0"/>
              <a:ea typeface="Calibri" panose="020F0502020204030204" pitchFamily="34" charset="0"/>
            </a:endParaRPr>
          </a:p>
          <a:p>
            <a:endParaRPr lang="fr-FR" i="1" dirty="0">
              <a:latin typeface="Times New Roman" panose="02020603050405020304" pitchFamily="18" charset="0"/>
            </a:endParaRPr>
          </a:p>
          <a:p>
            <a:pPr marL="285750" indent="-285750">
              <a:buFont typeface="Wingdings" panose="05000000000000000000" pitchFamily="2" charset="2"/>
              <a:buChar char="v"/>
            </a:pPr>
            <a:r>
              <a:rPr lang="fr-FR" b="1" dirty="0"/>
              <a:t>Les Topologies de l’Organisation </a:t>
            </a:r>
            <a:endParaRPr lang="fr-FR" dirty="0"/>
          </a:p>
        </p:txBody>
      </p:sp>
      <p:pic>
        <p:nvPicPr>
          <p:cNvPr id="18" name="Image 17" descr="kk - Copie.png"/>
          <p:cNvPicPr/>
          <p:nvPr/>
        </p:nvPicPr>
        <p:blipFill>
          <a:blip r:embed="rId3"/>
          <a:stretch>
            <a:fillRect/>
          </a:stretch>
        </p:blipFill>
        <p:spPr>
          <a:xfrm>
            <a:off x="1147305" y="2874293"/>
            <a:ext cx="3486150" cy="152209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1" name="Image 20"/>
          <p:cNvPicPr/>
          <p:nvPr/>
        </p:nvPicPr>
        <p:blipFill>
          <a:blip r:embed="rId4"/>
          <a:stretch>
            <a:fillRect/>
          </a:stretch>
        </p:blipFill>
        <p:spPr bwMode="auto">
          <a:xfrm>
            <a:off x="4664555" y="2879044"/>
            <a:ext cx="3453130" cy="152220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4" name="Image 23"/>
          <p:cNvPicPr/>
          <p:nvPr/>
        </p:nvPicPr>
        <p:blipFill>
          <a:blip r:embed="rId5">
            <a:extLst>
              <a:ext uri="{28A0092B-C50C-407E-A947-70E740481C1C}">
                <a14:useLocalDpi xmlns:a14="http://schemas.microsoft.com/office/drawing/2010/main" val="0"/>
              </a:ext>
            </a:extLst>
          </a:blip>
          <a:stretch>
            <a:fillRect/>
          </a:stretch>
        </p:blipFill>
        <p:spPr bwMode="auto">
          <a:xfrm>
            <a:off x="1178405" y="4459644"/>
            <a:ext cx="3486150" cy="17145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5" name="Image 24"/>
          <p:cNvPicPr/>
          <p:nvPr/>
        </p:nvPicPr>
        <p:blipFill>
          <a:blip r:embed="rId6"/>
          <a:stretch>
            <a:fillRect/>
          </a:stretch>
        </p:blipFill>
        <p:spPr bwMode="auto">
          <a:xfrm>
            <a:off x="4680597" y="4459644"/>
            <a:ext cx="3437088" cy="17145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6" name="Rectangle 25"/>
          <p:cNvSpPr/>
          <p:nvPr/>
        </p:nvSpPr>
        <p:spPr>
          <a:xfrm>
            <a:off x="7884368" y="2"/>
            <a:ext cx="1259632" cy="346120"/>
          </a:xfrm>
          <a:prstGeom prst="rect">
            <a:avLst/>
          </a:prstGeom>
          <a:solidFill>
            <a:srgbClr val="78DAC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SMA</a:t>
            </a:r>
            <a:endParaRPr lang="fr-FR" dirty="0"/>
          </a:p>
        </p:txBody>
      </p:sp>
      <p:pic>
        <p:nvPicPr>
          <p:cNvPr id="27" name="Image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1347" y="-1241"/>
            <a:ext cx="2045389" cy="96839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2" presetClass="entr" presetSubtype="1" fill="hold" grpId="0" nodeType="withEffect">
                                  <p:stCondLst>
                                    <p:cond delay="0"/>
                                  </p:stCondLst>
                                  <p:childTnLst>
                                    <p:set>
                                      <p:cBhvr>
                                        <p:cTn id="8" dur="1" fill="hold">
                                          <p:stCondLst>
                                            <p:cond delay="0"/>
                                          </p:stCondLst>
                                        </p:cTn>
                                        <p:tgtEl>
                                          <p:spTgt spid="23"/>
                                        </p:tgtEl>
                                        <p:attrNameLst>
                                          <p:attrName>style.visibility</p:attrName>
                                        </p:attrNameLst>
                                      </p:cBhvr>
                                      <p:to>
                                        <p:strVal val="visible"/>
                                      </p:to>
                                    </p:set>
                                    <p:anim calcmode="lin" valueType="num">
                                      <p:cBhvr additive="base">
                                        <p:cTn id="9" dur="500" fill="hold"/>
                                        <p:tgtEl>
                                          <p:spTgt spid="23"/>
                                        </p:tgtEl>
                                        <p:attrNameLst>
                                          <p:attrName>ppt_x</p:attrName>
                                        </p:attrNameLst>
                                      </p:cBhvr>
                                      <p:tavLst>
                                        <p:tav tm="0">
                                          <p:val>
                                            <p:strVal val="#ppt_x"/>
                                          </p:val>
                                        </p:tav>
                                        <p:tav tm="100000">
                                          <p:val>
                                            <p:strVal val="#ppt_x"/>
                                          </p:val>
                                        </p:tav>
                                      </p:tavLst>
                                    </p:anim>
                                    <p:anim calcmode="lin" valueType="num">
                                      <p:cBhvr additive="base">
                                        <p:cTn id="10" dur="500" fill="hold"/>
                                        <p:tgtEl>
                                          <p:spTgt spid="23"/>
                                        </p:tgtEl>
                                        <p:attrNameLst>
                                          <p:attrName>ppt_y</p:attrName>
                                        </p:attrNameLst>
                                      </p:cBhvr>
                                      <p:tavLst>
                                        <p:tav tm="0">
                                          <p:val>
                                            <p:strVal val="0-#ppt_h/2"/>
                                          </p:val>
                                        </p:tav>
                                        <p:tav tm="100000">
                                          <p:val>
                                            <p:strVal val="#ppt_y"/>
                                          </p:val>
                                        </p:tav>
                                      </p:tavLst>
                                    </p:anim>
                                  </p:childTnLst>
                                </p:cTn>
                              </p:par>
                              <p:par>
                                <p:cTn id="11" presetID="2" presetClass="entr" presetSubtype="1" fill="hold" nodeType="with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additive="base">
                                        <p:cTn id="13" dur="500" fill="hold"/>
                                        <p:tgtEl>
                                          <p:spTgt spid="36"/>
                                        </p:tgtEl>
                                        <p:attrNameLst>
                                          <p:attrName>ppt_x</p:attrName>
                                        </p:attrNameLst>
                                      </p:cBhvr>
                                      <p:tavLst>
                                        <p:tav tm="0">
                                          <p:val>
                                            <p:strVal val="#ppt_x"/>
                                          </p:val>
                                        </p:tav>
                                        <p:tav tm="100000">
                                          <p:val>
                                            <p:strVal val="#ppt_x"/>
                                          </p:val>
                                        </p:tav>
                                      </p:tavLst>
                                    </p:anim>
                                    <p:anim calcmode="lin" valueType="num">
                                      <p:cBhvr additive="base">
                                        <p:cTn id="14" dur="500" fill="hold"/>
                                        <p:tgtEl>
                                          <p:spTgt spid="36"/>
                                        </p:tgtEl>
                                        <p:attrNameLst>
                                          <p:attrName>ppt_y</p:attrName>
                                        </p:attrNameLst>
                                      </p:cBhvr>
                                      <p:tavLst>
                                        <p:tav tm="0">
                                          <p:val>
                                            <p:strVal val="0-#ppt_h/2"/>
                                          </p:val>
                                        </p:tav>
                                        <p:tav tm="100000">
                                          <p:val>
                                            <p:strVal val="#ppt_y"/>
                                          </p:val>
                                        </p:tav>
                                      </p:tavLst>
                                    </p:anim>
                                  </p:childTnLst>
                                </p:cTn>
                              </p:par>
                              <p:par>
                                <p:cTn id="15" presetID="3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1000" fill="hold"/>
                                        <p:tgtEl>
                                          <p:spTgt spid="17"/>
                                        </p:tgtEl>
                                        <p:attrNameLst>
                                          <p:attrName>ppt_w</p:attrName>
                                        </p:attrNameLst>
                                      </p:cBhvr>
                                      <p:tavLst>
                                        <p:tav tm="0">
                                          <p:val>
                                            <p:fltVal val="0"/>
                                          </p:val>
                                        </p:tav>
                                        <p:tav tm="100000">
                                          <p:val>
                                            <p:strVal val="#ppt_w"/>
                                          </p:val>
                                        </p:tav>
                                      </p:tavLst>
                                    </p:anim>
                                    <p:anim calcmode="lin" valueType="num">
                                      <p:cBhvr>
                                        <p:cTn id="18" dur="1000" fill="hold"/>
                                        <p:tgtEl>
                                          <p:spTgt spid="17"/>
                                        </p:tgtEl>
                                        <p:attrNameLst>
                                          <p:attrName>ppt_h</p:attrName>
                                        </p:attrNameLst>
                                      </p:cBhvr>
                                      <p:tavLst>
                                        <p:tav tm="0">
                                          <p:val>
                                            <p:fltVal val="0"/>
                                          </p:val>
                                        </p:tav>
                                        <p:tav tm="100000">
                                          <p:val>
                                            <p:strVal val="#ppt_h"/>
                                          </p:val>
                                        </p:tav>
                                      </p:tavLst>
                                    </p:anim>
                                    <p:anim calcmode="lin" valueType="num">
                                      <p:cBhvr>
                                        <p:cTn id="19" dur="1000" fill="hold"/>
                                        <p:tgtEl>
                                          <p:spTgt spid="17"/>
                                        </p:tgtEl>
                                        <p:attrNameLst>
                                          <p:attrName>style.rotation</p:attrName>
                                        </p:attrNameLst>
                                      </p:cBhvr>
                                      <p:tavLst>
                                        <p:tav tm="0">
                                          <p:val>
                                            <p:fltVal val="90"/>
                                          </p:val>
                                        </p:tav>
                                        <p:tav tm="100000">
                                          <p:val>
                                            <p:fltVal val="0"/>
                                          </p:val>
                                        </p:tav>
                                      </p:tavLst>
                                    </p:anim>
                                    <p:animEffect transition="in" filter="fade">
                                      <p:cBhvr>
                                        <p:cTn id="20" dur="1000"/>
                                        <p:tgtEl>
                                          <p:spTgt spid="17"/>
                                        </p:tgtEl>
                                      </p:cBhvr>
                                    </p:animEffect>
                                  </p:childTnLst>
                                </p:cTn>
                              </p:par>
                              <p:par>
                                <p:cTn id="21" presetID="1"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6"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580">
                                          <p:stCondLst>
                                            <p:cond delay="0"/>
                                          </p:stCondLst>
                                        </p:cTn>
                                        <p:tgtEl>
                                          <p:spTgt spid="18"/>
                                        </p:tgtEl>
                                      </p:cBhvr>
                                    </p:animEffect>
                                    <p:anim calcmode="lin" valueType="num">
                                      <p:cBhvr>
                                        <p:cTn id="28"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33" dur="26">
                                          <p:stCondLst>
                                            <p:cond delay="650"/>
                                          </p:stCondLst>
                                        </p:cTn>
                                        <p:tgtEl>
                                          <p:spTgt spid="18"/>
                                        </p:tgtEl>
                                      </p:cBhvr>
                                      <p:to x="100000" y="60000"/>
                                    </p:animScale>
                                    <p:animScale>
                                      <p:cBhvr>
                                        <p:cTn id="34" dur="166" decel="50000">
                                          <p:stCondLst>
                                            <p:cond delay="676"/>
                                          </p:stCondLst>
                                        </p:cTn>
                                        <p:tgtEl>
                                          <p:spTgt spid="18"/>
                                        </p:tgtEl>
                                      </p:cBhvr>
                                      <p:to x="100000" y="100000"/>
                                    </p:animScale>
                                    <p:animScale>
                                      <p:cBhvr>
                                        <p:cTn id="35" dur="26">
                                          <p:stCondLst>
                                            <p:cond delay="1312"/>
                                          </p:stCondLst>
                                        </p:cTn>
                                        <p:tgtEl>
                                          <p:spTgt spid="18"/>
                                        </p:tgtEl>
                                      </p:cBhvr>
                                      <p:to x="100000" y="80000"/>
                                    </p:animScale>
                                    <p:animScale>
                                      <p:cBhvr>
                                        <p:cTn id="36" dur="166" decel="50000">
                                          <p:stCondLst>
                                            <p:cond delay="1338"/>
                                          </p:stCondLst>
                                        </p:cTn>
                                        <p:tgtEl>
                                          <p:spTgt spid="18"/>
                                        </p:tgtEl>
                                      </p:cBhvr>
                                      <p:to x="100000" y="100000"/>
                                    </p:animScale>
                                    <p:animScale>
                                      <p:cBhvr>
                                        <p:cTn id="37" dur="26">
                                          <p:stCondLst>
                                            <p:cond delay="1642"/>
                                          </p:stCondLst>
                                        </p:cTn>
                                        <p:tgtEl>
                                          <p:spTgt spid="18"/>
                                        </p:tgtEl>
                                      </p:cBhvr>
                                      <p:to x="100000" y="90000"/>
                                    </p:animScale>
                                    <p:animScale>
                                      <p:cBhvr>
                                        <p:cTn id="38" dur="166" decel="50000">
                                          <p:stCondLst>
                                            <p:cond delay="1668"/>
                                          </p:stCondLst>
                                        </p:cTn>
                                        <p:tgtEl>
                                          <p:spTgt spid="18"/>
                                        </p:tgtEl>
                                      </p:cBhvr>
                                      <p:to x="100000" y="100000"/>
                                    </p:animScale>
                                    <p:animScale>
                                      <p:cBhvr>
                                        <p:cTn id="39" dur="26">
                                          <p:stCondLst>
                                            <p:cond delay="1808"/>
                                          </p:stCondLst>
                                        </p:cTn>
                                        <p:tgtEl>
                                          <p:spTgt spid="18"/>
                                        </p:tgtEl>
                                      </p:cBhvr>
                                      <p:to x="100000" y="95000"/>
                                    </p:animScale>
                                    <p:animScale>
                                      <p:cBhvr>
                                        <p:cTn id="40" dur="166" decel="50000">
                                          <p:stCondLst>
                                            <p:cond delay="1834"/>
                                          </p:stCondLst>
                                        </p:cTn>
                                        <p:tgtEl>
                                          <p:spTgt spid="18"/>
                                        </p:tgtEl>
                                      </p:cBhvr>
                                      <p:to x="100000" y="100000"/>
                                    </p:animScale>
                                  </p:childTnLst>
                                </p:cTn>
                              </p:par>
                            </p:childTnLst>
                          </p:cTn>
                        </p:par>
                      </p:childTnLst>
                    </p:cTn>
                  </p:par>
                  <p:par>
                    <p:cTn id="41" fill="hold">
                      <p:stCondLst>
                        <p:cond delay="indefinite"/>
                      </p:stCondLst>
                      <p:childTnLst>
                        <p:par>
                          <p:cTn id="42" fill="hold">
                            <p:stCondLst>
                              <p:cond delay="0"/>
                            </p:stCondLst>
                            <p:childTnLst>
                              <p:par>
                                <p:cTn id="43" presetID="26" presetClass="entr" presetSubtype="0" fill="hold" nodeType="click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down)">
                                      <p:cBhvr>
                                        <p:cTn id="45" dur="580">
                                          <p:stCondLst>
                                            <p:cond delay="0"/>
                                          </p:stCondLst>
                                        </p:cTn>
                                        <p:tgtEl>
                                          <p:spTgt spid="21"/>
                                        </p:tgtEl>
                                      </p:cBhvr>
                                    </p:animEffect>
                                    <p:anim calcmode="lin" valueType="num">
                                      <p:cBhvr>
                                        <p:cTn id="46"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47"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48"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49"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50"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51" dur="26">
                                          <p:stCondLst>
                                            <p:cond delay="650"/>
                                          </p:stCondLst>
                                        </p:cTn>
                                        <p:tgtEl>
                                          <p:spTgt spid="21"/>
                                        </p:tgtEl>
                                      </p:cBhvr>
                                      <p:to x="100000" y="60000"/>
                                    </p:animScale>
                                    <p:animScale>
                                      <p:cBhvr>
                                        <p:cTn id="52" dur="166" decel="50000">
                                          <p:stCondLst>
                                            <p:cond delay="676"/>
                                          </p:stCondLst>
                                        </p:cTn>
                                        <p:tgtEl>
                                          <p:spTgt spid="21"/>
                                        </p:tgtEl>
                                      </p:cBhvr>
                                      <p:to x="100000" y="100000"/>
                                    </p:animScale>
                                    <p:animScale>
                                      <p:cBhvr>
                                        <p:cTn id="53" dur="26">
                                          <p:stCondLst>
                                            <p:cond delay="1312"/>
                                          </p:stCondLst>
                                        </p:cTn>
                                        <p:tgtEl>
                                          <p:spTgt spid="21"/>
                                        </p:tgtEl>
                                      </p:cBhvr>
                                      <p:to x="100000" y="80000"/>
                                    </p:animScale>
                                    <p:animScale>
                                      <p:cBhvr>
                                        <p:cTn id="54" dur="166" decel="50000">
                                          <p:stCondLst>
                                            <p:cond delay="1338"/>
                                          </p:stCondLst>
                                        </p:cTn>
                                        <p:tgtEl>
                                          <p:spTgt spid="21"/>
                                        </p:tgtEl>
                                      </p:cBhvr>
                                      <p:to x="100000" y="100000"/>
                                    </p:animScale>
                                    <p:animScale>
                                      <p:cBhvr>
                                        <p:cTn id="55" dur="26">
                                          <p:stCondLst>
                                            <p:cond delay="1642"/>
                                          </p:stCondLst>
                                        </p:cTn>
                                        <p:tgtEl>
                                          <p:spTgt spid="21"/>
                                        </p:tgtEl>
                                      </p:cBhvr>
                                      <p:to x="100000" y="90000"/>
                                    </p:animScale>
                                    <p:animScale>
                                      <p:cBhvr>
                                        <p:cTn id="56" dur="166" decel="50000">
                                          <p:stCondLst>
                                            <p:cond delay="1668"/>
                                          </p:stCondLst>
                                        </p:cTn>
                                        <p:tgtEl>
                                          <p:spTgt spid="21"/>
                                        </p:tgtEl>
                                      </p:cBhvr>
                                      <p:to x="100000" y="100000"/>
                                    </p:animScale>
                                    <p:animScale>
                                      <p:cBhvr>
                                        <p:cTn id="57" dur="26">
                                          <p:stCondLst>
                                            <p:cond delay="1808"/>
                                          </p:stCondLst>
                                        </p:cTn>
                                        <p:tgtEl>
                                          <p:spTgt spid="21"/>
                                        </p:tgtEl>
                                      </p:cBhvr>
                                      <p:to x="100000" y="95000"/>
                                    </p:animScale>
                                    <p:animScale>
                                      <p:cBhvr>
                                        <p:cTn id="58" dur="166" decel="50000">
                                          <p:stCondLst>
                                            <p:cond delay="1834"/>
                                          </p:stCondLst>
                                        </p:cTn>
                                        <p:tgtEl>
                                          <p:spTgt spid="21"/>
                                        </p:tgtEl>
                                      </p:cBhvr>
                                      <p:to x="100000" y="100000"/>
                                    </p:animScale>
                                  </p:childTnLst>
                                </p:cTn>
                              </p:par>
                            </p:childTnLst>
                          </p:cTn>
                        </p:par>
                      </p:childTnLst>
                    </p:cTn>
                  </p:par>
                  <p:par>
                    <p:cTn id="59" fill="hold">
                      <p:stCondLst>
                        <p:cond delay="indefinite"/>
                      </p:stCondLst>
                      <p:childTnLst>
                        <p:par>
                          <p:cTn id="60" fill="hold">
                            <p:stCondLst>
                              <p:cond delay="0"/>
                            </p:stCondLst>
                            <p:childTnLst>
                              <p:par>
                                <p:cTn id="61" presetID="26" presetClass="entr" presetSubtype="0" fill="hold" nodeType="click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wipe(down)">
                                      <p:cBhvr>
                                        <p:cTn id="63" dur="580">
                                          <p:stCondLst>
                                            <p:cond delay="0"/>
                                          </p:stCondLst>
                                        </p:cTn>
                                        <p:tgtEl>
                                          <p:spTgt spid="24"/>
                                        </p:tgtEl>
                                      </p:cBhvr>
                                    </p:animEffect>
                                    <p:anim calcmode="lin" valueType="num">
                                      <p:cBhvr>
                                        <p:cTn id="64"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65"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66"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67"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68"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69" dur="26">
                                          <p:stCondLst>
                                            <p:cond delay="650"/>
                                          </p:stCondLst>
                                        </p:cTn>
                                        <p:tgtEl>
                                          <p:spTgt spid="24"/>
                                        </p:tgtEl>
                                      </p:cBhvr>
                                      <p:to x="100000" y="60000"/>
                                    </p:animScale>
                                    <p:animScale>
                                      <p:cBhvr>
                                        <p:cTn id="70" dur="166" decel="50000">
                                          <p:stCondLst>
                                            <p:cond delay="676"/>
                                          </p:stCondLst>
                                        </p:cTn>
                                        <p:tgtEl>
                                          <p:spTgt spid="24"/>
                                        </p:tgtEl>
                                      </p:cBhvr>
                                      <p:to x="100000" y="100000"/>
                                    </p:animScale>
                                    <p:animScale>
                                      <p:cBhvr>
                                        <p:cTn id="71" dur="26">
                                          <p:stCondLst>
                                            <p:cond delay="1312"/>
                                          </p:stCondLst>
                                        </p:cTn>
                                        <p:tgtEl>
                                          <p:spTgt spid="24"/>
                                        </p:tgtEl>
                                      </p:cBhvr>
                                      <p:to x="100000" y="80000"/>
                                    </p:animScale>
                                    <p:animScale>
                                      <p:cBhvr>
                                        <p:cTn id="72" dur="166" decel="50000">
                                          <p:stCondLst>
                                            <p:cond delay="1338"/>
                                          </p:stCondLst>
                                        </p:cTn>
                                        <p:tgtEl>
                                          <p:spTgt spid="24"/>
                                        </p:tgtEl>
                                      </p:cBhvr>
                                      <p:to x="100000" y="100000"/>
                                    </p:animScale>
                                    <p:animScale>
                                      <p:cBhvr>
                                        <p:cTn id="73" dur="26">
                                          <p:stCondLst>
                                            <p:cond delay="1642"/>
                                          </p:stCondLst>
                                        </p:cTn>
                                        <p:tgtEl>
                                          <p:spTgt spid="24"/>
                                        </p:tgtEl>
                                      </p:cBhvr>
                                      <p:to x="100000" y="90000"/>
                                    </p:animScale>
                                    <p:animScale>
                                      <p:cBhvr>
                                        <p:cTn id="74" dur="166" decel="50000">
                                          <p:stCondLst>
                                            <p:cond delay="1668"/>
                                          </p:stCondLst>
                                        </p:cTn>
                                        <p:tgtEl>
                                          <p:spTgt spid="24"/>
                                        </p:tgtEl>
                                      </p:cBhvr>
                                      <p:to x="100000" y="100000"/>
                                    </p:animScale>
                                    <p:animScale>
                                      <p:cBhvr>
                                        <p:cTn id="75" dur="26">
                                          <p:stCondLst>
                                            <p:cond delay="1808"/>
                                          </p:stCondLst>
                                        </p:cTn>
                                        <p:tgtEl>
                                          <p:spTgt spid="24"/>
                                        </p:tgtEl>
                                      </p:cBhvr>
                                      <p:to x="100000" y="95000"/>
                                    </p:animScale>
                                    <p:animScale>
                                      <p:cBhvr>
                                        <p:cTn id="76" dur="166" decel="50000">
                                          <p:stCondLst>
                                            <p:cond delay="1834"/>
                                          </p:stCondLst>
                                        </p:cTn>
                                        <p:tgtEl>
                                          <p:spTgt spid="24"/>
                                        </p:tgtEl>
                                      </p:cBhvr>
                                      <p:to x="100000" y="100000"/>
                                    </p:animScale>
                                  </p:childTnLst>
                                </p:cTn>
                              </p:par>
                            </p:childTnLst>
                          </p:cTn>
                        </p:par>
                      </p:childTnLst>
                    </p:cTn>
                  </p:par>
                  <p:par>
                    <p:cTn id="77" fill="hold">
                      <p:stCondLst>
                        <p:cond delay="indefinite"/>
                      </p:stCondLst>
                      <p:childTnLst>
                        <p:par>
                          <p:cTn id="78" fill="hold">
                            <p:stCondLst>
                              <p:cond delay="0"/>
                            </p:stCondLst>
                            <p:childTnLst>
                              <p:par>
                                <p:cTn id="79" presetID="26" presetClass="entr" presetSubtype="0" fill="hold" nodeType="click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wipe(down)">
                                      <p:cBhvr>
                                        <p:cTn id="81" dur="580">
                                          <p:stCondLst>
                                            <p:cond delay="0"/>
                                          </p:stCondLst>
                                        </p:cTn>
                                        <p:tgtEl>
                                          <p:spTgt spid="25"/>
                                        </p:tgtEl>
                                      </p:cBhvr>
                                    </p:animEffect>
                                    <p:anim calcmode="lin" valueType="num">
                                      <p:cBhvr>
                                        <p:cTn id="82"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83"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84"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85"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86"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87" dur="26">
                                          <p:stCondLst>
                                            <p:cond delay="650"/>
                                          </p:stCondLst>
                                        </p:cTn>
                                        <p:tgtEl>
                                          <p:spTgt spid="25"/>
                                        </p:tgtEl>
                                      </p:cBhvr>
                                      <p:to x="100000" y="60000"/>
                                    </p:animScale>
                                    <p:animScale>
                                      <p:cBhvr>
                                        <p:cTn id="88" dur="166" decel="50000">
                                          <p:stCondLst>
                                            <p:cond delay="676"/>
                                          </p:stCondLst>
                                        </p:cTn>
                                        <p:tgtEl>
                                          <p:spTgt spid="25"/>
                                        </p:tgtEl>
                                      </p:cBhvr>
                                      <p:to x="100000" y="100000"/>
                                    </p:animScale>
                                    <p:animScale>
                                      <p:cBhvr>
                                        <p:cTn id="89" dur="26">
                                          <p:stCondLst>
                                            <p:cond delay="1312"/>
                                          </p:stCondLst>
                                        </p:cTn>
                                        <p:tgtEl>
                                          <p:spTgt spid="25"/>
                                        </p:tgtEl>
                                      </p:cBhvr>
                                      <p:to x="100000" y="80000"/>
                                    </p:animScale>
                                    <p:animScale>
                                      <p:cBhvr>
                                        <p:cTn id="90" dur="166" decel="50000">
                                          <p:stCondLst>
                                            <p:cond delay="1338"/>
                                          </p:stCondLst>
                                        </p:cTn>
                                        <p:tgtEl>
                                          <p:spTgt spid="25"/>
                                        </p:tgtEl>
                                      </p:cBhvr>
                                      <p:to x="100000" y="100000"/>
                                    </p:animScale>
                                    <p:animScale>
                                      <p:cBhvr>
                                        <p:cTn id="91" dur="26">
                                          <p:stCondLst>
                                            <p:cond delay="1642"/>
                                          </p:stCondLst>
                                        </p:cTn>
                                        <p:tgtEl>
                                          <p:spTgt spid="25"/>
                                        </p:tgtEl>
                                      </p:cBhvr>
                                      <p:to x="100000" y="90000"/>
                                    </p:animScale>
                                    <p:animScale>
                                      <p:cBhvr>
                                        <p:cTn id="92" dur="166" decel="50000">
                                          <p:stCondLst>
                                            <p:cond delay="1668"/>
                                          </p:stCondLst>
                                        </p:cTn>
                                        <p:tgtEl>
                                          <p:spTgt spid="25"/>
                                        </p:tgtEl>
                                      </p:cBhvr>
                                      <p:to x="100000" y="100000"/>
                                    </p:animScale>
                                    <p:animScale>
                                      <p:cBhvr>
                                        <p:cTn id="93" dur="26">
                                          <p:stCondLst>
                                            <p:cond delay="1808"/>
                                          </p:stCondLst>
                                        </p:cTn>
                                        <p:tgtEl>
                                          <p:spTgt spid="25"/>
                                        </p:tgtEl>
                                      </p:cBhvr>
                                      <p:to x="100000" y="95000"/>
                                    </p:animScale>
                                    <p:animScale>
                                      <p:cBhvr>
                                        <p:cTn id="94" dur="166" decel="50000">
                                          <p:stCondLst>
                                            <p:cond delay="1834"/>
                                          </p:stCondLst>
                                        </p:cTn>
                                        <p:tgtEl>
                                          <p:spTgt spid="2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animBg="1"/>
      <p:bldP spid="23" grpId="0" animBg="1"/>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ZoneTexte 16"/>
          <p:cNvSpPr txBox="1"/>
          <p:nvPr/>
        </p:nvSpPr>
        <p:spPr>
          <a:xfrm>
            <a:off x="1187624" y="1068967"/>
            <a:ext cx="5786479" cy="369332"/>
          </a:xfrm>
          <a:prstGeom prst="rect">
            <a:avLst/>
          </a:prstGeom>
          <a:noFill/>
        </p:spPr>
        <p:txBody>
          <a:bodyPr wrap="square" rtlCol="0">
            <a:spAutoFit/>
          </a:bodyPr>
          <a:lstStyle/>
          <a:p>
            <a:pPr>
              <a:buFont typeface="Wingdings" pitchFamily="2" charset="2"/>
              <a:buChar char="v"/>
            </a:pPr>
            <a:r>
              <a:rPr lang="fr-FR" dirty="0" smtClean="0">
                <a:latin typeface="Cooper Black" pitchFamily="18" charset="0"/>
              </a:rPr>
              <a:t> </a:t>
            </a:r>
            <a:r>
              <a:rPr lang="fr-FR" b="1" dirty="0"/>
              <a:t>Les protocoles d’interaction </a:t>
            </a:r>
            <a:endParaRPr lang="fr-FR" dirty="0">
              <a:latin typeface="Cooper Black" pitchFamily="18" charset="0"/>
            </a:endParaRPr>
          </a:p>
        </p:txBody>
      </p:sp>
      <p:sp>
        <p:nvSpPr>
          <p:cNvPr id="21" name="Rectangle 20"/>
          <p:cNvSpPr/>
          <p:nvPr/>
        </p:nvSpPr>
        <p:spPr>
          <a:xfrm>
            <a:off x="0" y="6500834"/>
            <a:ext cx="9144000" cy="714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Organigramme : Terminateur 29"/>
          <p:cNvSpPr/>
          <p:nvPr/>
        </p:nvSpPr>
        <p:spPr>
          <a:xfrm>
            <a:off x="2500298" y="285728"/>
            <a:ext cx="4929223" cy="428604"/>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dirty="0" smtClean="0"/>
              <a:t>Les Systèmes Multi-Agents </a:t>
            </a:r>
            <a:endParaRPr lang="fr-FR" b="1" i="1" dirty="0"/>
          </a:p>
        </p:txBody>
      </p:sp>
      <p:grpSp>
        <p:nvGrpSpPr>
          <p:cNvPr id="43" name="Group 53"/>
          <p:cNvGrpSpPr>
            <a:grpSpLocks/>
          </p:cNvGrpSpPr>
          <p:nvPr/>
        </p:nvGrpSpPr>
        <p:grpSpPr bwMode="auto">
          <a:xfrm>
            <a:off x="2071670" y="285728"/>
            <a:ext cx="381000" cy="381000"/>
            <a:chOff x="2078" y="1680"/>
            <a:chExt cx="1615" cy="1615"/>
          </a:xfrm>
          <a:solidFill>
            <a:srgbClr val="78DAC3"/>
          </a:solidFill>
        </p:grpSpPr>
        <p:sp>
          <p:nvSpPr>
            <p:cNvPr id="44" name="Oval 54"/>
            <p:cNvSpPr>
              <a:spLocks noChangeArrowheads="1"/>
            </p:cNvSpPr>
            <p:nvPr/>
          </p:nvSpPr>
          <p:spPr bwMode="gray">
            <a:xfrm>
              <a:off x="2078" y="1680"/>
              <a:ext cx="1615" cy="161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45" name="Oval 55"/>
            <p:cNvSpPr>
              <a:spLocks noChangeArrowheads="1"/>
            </p:cNvSpPr>
            <p:nvPr/>
          </p:nvSpPr>
          <p:spPr bwMode="gray">
            <a:xfrm>
              <a:off x="2170" y="1771"/>
              <a:ext cx="1430" cy="1430"/>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46" name="Oval 56"/>
            <p:cNvSpPr>
              <a:spLocks noChangeArrowheads="1"/>
            </p:cNvSpPr>
            <p:nvPr/>
          </p:nvSpPr>
          <p:spPr bwMode="gray">
            <a:xfrm>
              <a:off x="2253" y="1855"/>
              <a:ext cx="1265" cy="126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pPr>
                <a:defRPr/>
              </a:pPr>
              <a:endParaRPr lang="fr-FR"/>
            </a:p>
          </p:txBody>
        </p:sp>
        <p:sp>
          <p:nvSpPr>
            <p:cNvPr id="47" name="Oval 57"/>
            <p:cNvSpPr>
              <a:spLocks noChangeArrowheads="1"/>
            </p:cNvSpPr>
            <p:nvPr/>
          </p:nvSpPr>
          <p:spPr bwMode="gray">
            <a:xfrm>
              <a:off x="2254" y="1856"/>
              <a:ext cx="1262" cy="126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endParaRPr lang="fr-FR"/>
            </a:p>
          </p:txBody>
        </p:sp>
        <p:sp>
          <p:nvSpPr>
            <p:cNvPr id="48" name="Oval 58"/>
            <p:cNvSpPr>
              <a:spLocks noChangeArrowheads="1"/>
            </p:cNvSpPr>
            <p:nvPr/>
          </p:nvSpPr>
          <p:spPr bwMode="gray">
            <a:xfrm>
              <a:off x="2334" y="1936"/>
              <a:ext cx="1097" cy="110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anchor="ctr">
              <a:spAutoFit/>
            </a:bodyPr>
            <a:lstStyle/>
            <a:p>
              <a:pPr>
                <a:defRPr/>
              </a:pPr>
              <a:endParaRPr lang="fr-FR"/>
            </a:p>
          </p:txBody>
        </p:sp>
      </p:grpSp>
      <p:sp>
        <p:nvSpPr>
          <p:cNvPr id="22" name="Espace réservé du numéro de diapositive 21"/>
          <p:cNvSpPr>
            <a:spLocks noGrp="1"/>
          </p:cNvSpPr>
          <p:nvPr>
            <p:ph type="sldNum" sz="quarter" idx="12"/>
          </p:nvPr>
        </p:nvSpPr>
        <p:spPr>
          <a:xfrm>
            <a:off x="8072462" y="5715016"/>
            <a:ext cx="609600" cy="517524"/>
          </a:xfrm>
        </p:spPr>
        <p:txBody>
          <a:bodyPr/>
          <a:lstStyle/>
          <a:p>
            <a:fld id="{AFD5866A-C2A5-4EBD-9128-4DB3B427EABF}" type="slidenum">
              <a:rPr lang="fr-FR" smtClean="0"/>
              <a:pPr/>
              <a:t>13</a:t>
            </a:fld>
            <a:endParaRPr lang="fr-FR"/>
          </a:p>
        </p:txBody>
      </p:sp>
      <p:sp>
        <p:nvSpPr>
          <p:cNvPr id="19" name="ZoneTexte 17"/>
          <p:cNvSpPr txBox="1"/>
          <p:nvPr/>
        </p:nvSpPr>
        <p:spPr>
          <a:xfrm>
            <a:off x="0" y="6572272"/>
            <a:ext cx="9144000" cy="738664"/>
          </a:xfrm>
          <a:prstGeom prst="rect">
            <a:avLst/>
          </a:prstGeom>
          <a:noFill/>
        </p:spPr>
        <p:txBody>
          <a:bodyPr wrap="square" rtlCol="0">
            <a:spAutoFit/>
          </a:bodyPr>
          <a:lstStyle/>
          <a:p>
            <a:pPr lvl="0"/>
            <a:r>
              <a:rPr lang="fr-FR" sz="1300" b="1" i="1" dirty="0">
                <a:latin typeface="Book Antiqua" panose="02040602050305030304" pitchFamily="18" charset="0"/>
              </a:rPr>
              <a:t>CHAKOUR FARIDA   &amp;  KEDDARI NOUR EL IMENE           Formalisation du protocole </a:t>
            </a:r>
            <a:r>
              <a:rPr lang="fr-FR" sz="1300" b="1" i="1" dirty="0" err="1">
                <a:latin typeface="Book Antiqua" panose="02040602050305030304" pitchFamily="18" charset="0"/>
              </a:rPr>
              <a:t>Contract</a:t>
            </a:r>
            <a:r>
              <a:rPr lang="fr-FR" sz="1300" b="1" i="1" dirty="0">
                <a:latin typeface="Book Antiqua" panose="02040602050305030304" pitchFamily="18" charset="0"/>
              </a:rPr>
              <a:t>- Net à l’aide de Maude</a:t>
            </a:r>
            <a:endParaRPr lang="fr-FR" sz="1300" dirty="0">
              <a:latin typeface="Book Antiqua" panose="02040602050305030304" pitchFamily="18" charset="0"/>
            </a:endParaRPr>
          </a:p>
          <a:p>
            <a:endParaRPr lang="fr-FR" sz="1100" b="1" i="1" dirty="0" smtClean="0">
              <a:effectLst>
                <a:outerShdw blurRad="38100" dist="38100" dir="2700000" algn="tl">
                  <a:srgbClr val="000000">
                    <a:alpha val="43137"/>
                  </a:srgbClr>
                </a:outerShdw>
              </a:effectLst>
              <a:latin typeface="Book Antiqua" pitchFamily="18" charset="0"/>
            </a:endParaRPr>
          </a:p>
          <a:p>
            <a:endParaRPr lang="fr-FR" dirty="0"/>
          </a:p>
        </p:txBody>
      </p:sp>
      <p:graphicFrame>
        <p:nvGraphicFramePr>
          <p:cNvPr id="5" name="Tableau 4"/>
          <p:cNvGraphicFramePr>
            <a:graphicFrameLocks noGrp="1"/>
          </p:cNvGraphicFramePr>
          <p:nvPr>
            <p:extLst>
              <p:ext uri="{D42A27DB-BD31-4B8C-83A1-F6EECF244321}">
                <p14:modId xmlns:p14="http://schemas.microsoft.com/office/powerpoint/2010/main" val="166019406"/>
              </p:ext>
            </p:extLst>
          </p:nvPr>
        </p:nvGraphicFramePr>
        <p:xfrm>
          <a:off x="323528" y="1484784"/>
          <a:ext cx="7748934" cy="4505752"/>
        </p:xfrm>
        <a:graphic>
          <a:graphicData uri="http://schemas.openxmlformats.org/drawingml/2006/table">
            <a:tbl>
              <a:tblPr>
                <a:tableStyleId>{5940675A-B579-460E-94D1-54222C63F5DA}</a:tableStyleId>
              </a:tblPr>
              <a:tblGrid>
                <a:gridCol w="1524316"/>
                <a:gridCol w="1647432"/>
                <a:gridCol w="1525163"/>
                <a:gridCol w="1521775"/>
                <a:gridCol w="1530248"/>
              </a:tblGrid>
              <a:tr h="720136">
                <a:tc>
                  <a:txBody>
                    <a:bodyPr/>
                    <a:lstStyle/>
                    <a:p>
                      <a:pPr marL="68580">
                        <a:lnSpc>
                          <a:spcPct val="115000"/>
                        </a:lnSpc>
                        <a:spcAft>
                          <a:spcPts val="0"/>
                        </a:spcAft>
                      </a:pPr>
                      <a:r>
                        <a:rPr lang="fr-FR" sz="1800" dirty="0">
                          <a:effectLst/>
                        </a:rPr>
                        <a:t>Protocole</a:t>
                      </a:r>
                    </a:p>
                    <a:p>
                      <a:pPr marL="68580">
                        <a:lnSpc>
                          <a:spcPct val="115000"/>
                        </a:lnSpc>
                        <a:spcAft>
                          <a:spcPts val="0"/>
                        </a:spcAft>
                      </a:pPr>
                      <a:r>
                        <a:rPr lang="fr-FR" sz="1800" dirty="0">
                          <a:effectLst/>
                        </a:rPr>
                        <a:t>Fipa-ACL</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68580">
                        <a:lnSpc>
                          <a:spcPct val="115000"/>
                        </a:lnSpc>
                        <a:spcAft>
                          <a:spcPts val="0"/>
                        </a:spcAft>
                      </a:pPr>
                      <a:r>
                        <a:rPr lang="fr-FR" sz="1800" dirty="0">
                          <a:effectLst/>
                        </a:rPr>
                        <a:t>Equ.KQML</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fr-FR" sz="1800" dirty="0">
                          <a:effectLst/>
                        </a:rPr>
                        <a:t>Multiplicité</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68580">
                        <a:lnSpc>
                          <a:spcPct val="115000"/>
                        </a:lnSpc>
                        <a:spcAft>
                          <a:spcPts val="0"/>
                        </a:spcAft>
                      </a:pPr>
                      <a:r>
                        <a:rPr lang="fr-FR" sz="1800" dirty="0">
                          <a:effectLst/>
                        </a:rPr>
                        <a:t>Multi-parties</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68580">
                        <a:lnSpc>
                          <a:spcPct val="115000"/>
                        </a:lnSpc>
                        <a:spcAft>
                          <a:spcPts val="0"/>
                        </a:spcAft>
                      </a:pPr>
                      <a:r>
                        <a:rPr lang="fr-FR" sz="1800" dirty="0">
                          <a:effectLst/>
                        </a:rPr>
                        <a:t>Description succincte</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617356">
                <a:tc>
                  <a:txBody>
                    <a:bodyPr/>
                    <a:lstStyle/>
                    <a:p>
                      <a:pPr>
                        <a:lnSpc>
                          <a:spcPct val="115000"/>
                        </a:lnSpc>
                        <a:spcAft>
                          <a:spcPts val="0"/>
                        </a:spcAft>
                      </a:pPr>
                      <a:r>
                        <a:rPr lang="fr-FR" sz="1800" dirty="0">
                          <a:effectLst/>
                        </a:rPr>
                        <a:t>Request</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fr-FR" sz="1800" dirty="0">
                          <a:effectLst/>
                        </a:rPr>
                        <a:t>request</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fr-FR" sz="1800" dirty="0">
                          <a:effectLst/>
                        </a:rPr>
                        <a:t>non</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fr-FR" sz="1800">
                          <a:effectLst/>
                        </a:rPr>
                        <a:t>non</a:t>
                      </a:r>
                      <a:endParaRPr lang="fr-F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fr-FR" sz="1800" dirty="0">
                          <a:effectLst/>
                        </a:rPr>
                        <a:t>Requête, refus possible</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1254824">
                <a:tc>
                  <a:txBody>
                    <a:bodyPr/>
                    <a:lstStyle/>
                    <a:p>
                      <a:pPr>
                        <a:lnSpc>
                          <a:spcPct val="115000"/>
                        </a:lnSpc>
                        <a:spcAft>
                          <a:spcPts val="0"/>
                        </a:spcAft>
                      </a:pPr>
                      <a:r>
                        <a:rPr lang="fr-FR" sz="1800" dirty="0">
                          <a:effectLst/>
                        </a:rPr>
                        <a:t>Rquest-when</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fr-FR" sz="1800" dirty="0">
                          <a:effectLst/>
                        </a:rPr>
                        <a:t>N/A</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fr-FR" sz="1800" dirty="0">
                          <a:effectLst/>
                        </a:rPr>
                        <a:t>non</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fr-FR" sz="1800" dirty="0">
                          <a:effectLst/>
                        </a:rPr>
                        <a:t>non</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fr-FR" sz="1800" dirty="0">
                          <a:effectLst/>
                        </a:rPr>
                        <a:t>Requête avec contrainte temporelle ou répétition</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617356">
                <a:tc>
                  <a:txBody>
                    <a:bodyPr/>
                    <a:lstStyle/>
                    <a:p>
                      <a:pPr>
                        <a:lnSpc>
                          <a:spcPct val="115000"/>
                        </a:lnSpc>
                        <a:spcAft>
                          <a:spcPts val="0"/>
                        </a:spcAft>
                      </a:pPr>
                      <a:r>
                        <a:rPr lang="fr-FR" sz="1800" dirty="0">
                          <a:effectLst/>
                        </a:rPr>
                        <a:t>Query</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fr-FR" sz="1800" dirty="0">
                          <a:effectLst/>
                        </a:rPr>
                        <a:t>Query-if,</a:t>
                      </a:r>
                    </a:p>
                    <a:p>
                      <a:pPr algn="ctr">
                        <a:lnSpc>
                          <a:spcPct val="115000"/>
                        </a:lnSpc>
                        <a:spcAft>
                          <a:spcPts val="0"/>
                        </a:spcAft>
                      </a:pPr>
                      <a:r>
                        <a:rPr lang="fr-FR" sz="1800" dirty="0">
                          <a:effectLst/>
                        </a:rPr>
                        <a:t>Query-</a:t>
                      </a:r>
                      <a:r>
                        <a:rPr lang="fr-FR" sz="1800" dirty="0" err="1">
                          <a:effectLst/>
                        </a:rPr>
                        <a:t>ref</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fr-FR" sz="1800" dirty="0">
                          <a:effectLst/>
                        </a:rPr>
                        <a:t>non</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fr-FR" sz="1800" dirty="0">
                          <a:effectLst/>
                        </a:rPr>
                        <a:t>non</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fr-FR" sz="1800" dirty="0">
                          <a:effectLst/>
                        </a:rPr>
                        <a:t>Requête d'information</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1254824">
                <a:tc>
                  <a:txBody>
                    <a:bodyPr/>
                    <a:lstStyle/>
                    <a:p>
                      <a:pPr>
                        <a:lnSpc>
                          <a:spcPct val="115000"/>
                        </a:lnSpc>
                        <a:spcAft>
                          <a:spcPts val="0"/>
                        </a:spcAft>
                      </a:pPr>
                      <a:r>
                        <a:rPr lang="fr-FR" sz="1800" dirty="0">
                          <a:effectLst/>
                        </a:rPr>
                        <a:t>Propose</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fr-FR" sz="1800" dirty="0">
                          <a:effectLst/>
                        </a:rPr>
                        <a:t>Propose</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fr-FR" sz="1800" dirty="0">
                          <a:effectLst/>
                        </a:rPr>
                        <a:t>non</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fr-FR" sz="1800" dirty="0">
                          <a:effectLst/>
                        </a:rPr>
                        <a:t>non</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fr-FR" sz="1800" dirty="0">
                          <a:effectLst/>
                        </a:rPr>
                        <a:t>Proposition, similaire au protocole de requête</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bl>
          </a:graphicData>
        </a:graphic>
      </p:graphicFrame>
      <p:sp>
        <p:nvSpPr>
          <p:cNvPr id="6" name="Rectangle 2"/>
          <p:cNvSpPr>
            <a:spLocks noChangeArrowheads="1"/>
          </p:cNvSpPr>
          <p:nvPr/>
        </p:nvSpPr>
        <p:spPr bwMode="auto">
          <a:xfrm>
            <a:off x="1331913" y="253047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18" name="Rectangle 17"/>
          <p:cNvSpPr/>
          <p:nvPr/>
        </p:nvSpPr>
        <p:spPr>
          <a:xfrm>
            <a:off x="7884368" y="2"/>
            <a:ext cx="1259632" cy="346120"/>
          </a:xfrm>
          <a:prstGeom prst="rect">
            <a:avLst/>
          </a:prstGeom>
          <a:solidFill>
            <a:srgbClr val="78DAC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SMA</a:t>
            </a:r>
            <a:endParaRPr lang="fr-FR" dirty="0"/>
          </a:p>
        </p:txBody>
      </p:sp>
      <p:pic>
        <p:nvPicPr>
          <p:cNvPr id="20" name="Image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347" y="-1241"/>
            <a:ext cx="2045389" cy="107020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652757322"/>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7" presetClass="entr" presetSubtype="2" fill="hold" nodeType="withEffect">
                                  <p:stCondLst>
                                    <p:cond delay="0"/>
                                  </p:stCondLst>
                                  <p:childTnLst>
                                    <p:set>
                                      <p:cBhvr>
                                        <p:cTn id="8" dur="1" fill="hold">
                                          <p:stCondLst>
                                            <p:cond delay="0"/>
                                          </p:stCondLst>
                                        </p:cTn>
                                        <p:tgtEl>
                                          <p:spTgt spid="43"/>
                                        </p:tgtEl>
                                        <p:attrNameLst>
                                          <p:attrName>style.visibility</p:attrName>
                                        </p:attrNameLst>
                                      </p:cBhvr>
                                      <p:to>
                                        <p:strVal val="visible"/>
                                      </p:to>
                                    </p:set>
                                    <p:anim calcmode="lin" valueType="num">
                                      <p:cBhvr additive="base">
                                        <p:cTn id="9" dur="1000" fill="hold"/>
                                        <p:tgtEl>
                                          <p:spTgt spid="43"/>
                                        </p:tgtEl>
                                        <p:attrNameLst>
                                          <p:attrName>ppt_x</p:attrName>
                                        </p:attrNameLst>
                                      </p:cBhvr>
                                      <p:tavLst>
                                        <p:tav tm="0">
                                          <p:val>
                                            <p:strVal val="1+#ppt_w/2"/>
                                          </p:val>
                                        </p:tav>
                                        <p:tav tm="100000">
                                          <p:val>
                                            <p:strVal val="#ppt_x"/>
                                          </p:val>
                                        </p:tav>
                                      </p:tavLst>
                                    </p:anim>
                                    <p:anim calcmode="lin" valueType="num">
                                      <p:cBhvr additive="base">
                                        <p:cTn id="10" dur="1000" fill="hold"/>
                                        <p:tgtEl>
                                          <p:spTgt spid="43"/>
                                        </p:tgtEl>
                                        <p:attrNameLst>
                                          <p:attrName>ppt_y</p:attrName>
                                        </p:attrNameLst>
                                      </p:cBhvr>
                                      <p:tavLst>
                                        <p:tav tm="0">
                                          <p:val>
                                            <p:strVal val="#ppt_y"/>
                                          </p:val>
                                        </p:tav>
                                        <p:tav tm="100000">
                                          <p:val>
                                            <p:strVal val="#ppt_y"/>
                                          </p:val>
                                        </p:tav>
                                      </p:tavLst>
                                    </p:anim>
                                  </p:childTnLst>
                                </p:cTn>
                              </p:par>
                              <p:par>
                                <p:cTn id="11" presetID="7" presetClass="entr" presetSubtype="2"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1000" fill="hold"/>
                                        <p:tgtEl>
                                          <p:spTgt spid="23"/>
                                        </p:tgtEl>
                                        <p:attrNameLst>
                                          <p:attrName>ppt_x</p:attrName>
                                        </p:attrNameLst>
                                      </p:cBhvr>
                                      <p:tavLst>
                                        <p:tav tm="0">
                                          <p:val>
                                            <p:strVal val="1+#ppt_w/2"/>
                                          </p:val>
                                        </p:tav>
                                        <p:tav tm="100000">
                                          <p:val>
                                            <p:strVal val="#ppt_x"/>
                                          </p:val>
                                        </p:tav>
                                      </p:tavLst>
                                    </p:anim>
                                    <p:anim calcmode="lin" valueType="num">
                                      <p:cBhvr additive="base">
                                        <p:cTn id="14" dur="1000" fill="hold"/>
                                        <p:tgtEl>
                                          <p:spTgt spid="23"/>
                                        </p:tgtEl>
                                        <p:attrNameLst>
                                          <p:attrName>ppt_y</p:attrName>
                                        </p:attrNameLst>
                                      </p:cBhvr>
                                      <p:tavLst>
                                        <p:tav tm="0">
                                          <p:val>
                                            <p:strVal val="#ppt_y"/>
                                          </p:val>
                                        </p:tav>
                                        <p:tav tm="100000">
                                          <p:val>
                                            <p:strVal val="#ppt_y"/>
                                          </p:val>
                                        </p:tav>
                                      </p:tavLst>
                                    </p:anim>
                                  </p:childTnLst>
                                </p:cTn>
                              </p:par>
                              <p:par>
                                <p:cTn id="15" presetID="6" presetClass="entr" presetSubtype="16"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circle(in)">
                                      <p:cBhvr>
                                        <p:cTn id="17" dur="1000"/>
                                        <p:tgtEl>
                                          <p:spTgt spid="17"/>
                                        </p:tgtEl>
                                      </p:cBhvr>
                                    </p:animEffect>
                                  </p:childTnLst>
                                </p:cTn>
                              </p:par>
                              <p:par>
                                <p:cTn id="18" presetID="1" presetClass="entr" presetSubtype="0"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animBg="1"/>
      <p:bldP spid="23" grpId="0" animBg="1"/>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0" y="6500834"/>
            <a:ext cx="9144000" cy="714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Organigramme : Terminateur 29"/>
          <p:cNvSpPr/>
          <p:nvPr/>
        </p:nvSpPr>
        <p:spPr>
          <a:xfrm>
            <a:off x="2500298" y="285728"/>
            <a:ext cx="4929223" cy="428604"/>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dirty="0" smtClean="0"/>
              <a:t>Les Systèmes Multi-Agents </a:t>
            </a:r>
            <a:endParaRPr lang="fr-FR" b="1" i="1" dirty="0"/>
          </a:p>
        </p:txBody>
      </p:sp>
      <p:grpSp>
        <p:nvGrpSpPr>
          <p:cNvPr id="35" name="Group 53"/>
          <p:cNvGrpSpPr>
            <a:grpSpLocks/>
          </p:cNvGrpSpPr>
          <p:nvPr/>
        </p:nvGrpSpPr>
        <p:grpSpPr bwMode="auto">
          <a:xfrm>
            <a:off x="2071670" y="285728"/>
            <a:ext cx="381000" cy="381000"/>
            <a:chOff x="2078" y="1680"/>
            <a:chExt cx="1615" cy="1615"/>
          </a:xfrm>
          <a:solidFill>
            <a:srgbClr val="78DAC3"/>
          </a:solidFill>
        </p:grpSpPr>
        <p:sp>
          <p:nvSpPr>
            <p:cNvPr id="36" name="Oval 54"/>
            <p:cNvSpPr>
              <a:spLocks noChangeArrowheads="1"/>
            </p:cNvSpPr>
            <p:nvPr/>
          </p:nvSpPr>
          <p:spPr bwMode="gray">
            <a:xfrm>
              <a:off x="2078" y="1680"/>
              <a:ext cx="1615" cy="161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37" name="Oval 55"/>
            <p:cNvSpPr>
              <a:spLocks noChangeArrowheads="1"/>
            </p:cNvSpPr>
            <p:nvPr/>
          </p:nvSpPr>
          <p:spPr bwMode="gray">
            <a:xfrm>
              <a:off x="2170" y="1771"/>
              <a:ext cx="1430" cy="1430"/>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38" name="Oval 56"/>
            <p:cNvSpPr>
              <a:spLocks noChangeArrowheads="1"/>
            </p:cNvSpPr>
            <p:nvPr/>
          </p:nvSpPr>
          <p:spPr bwMode="gray">
            <a:xfrm>
              <a:off x="2253" y="1855"/>
              <a:ext cx="1265" cy="126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pPr>
                <a:defRPr/>
              </a:pPr>
              <a:endParaRPr lang="fr-FR"/>
            </a:p>
          </p:txBody>
        </p:sp>
        <p:sp>
          <p:nvSpPr>
            <p:cNvPr id="40" name="Oval 57"/>
            <p:cNvSpPr>
              <a:spLocks noChangeArrowheads="1"/>
            </p:cNvSpPr>
            <p:nvPr/>
          </p:nvSpPr>
          <p:spPr bwMode="gray">
            <a:xfrm>
              <a:off x="2254" y="1856"/>
              <a:ext cx="1262" cy="126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endParaRPr lang="fr-FR"/>
            </a:p>
          </p:txBody>
        </p:sp>
        <p:sp>
          <p:nvSpPr>
            <p:cNvPr id="41" name="Oval 58"/>
            <p:cNvSpPr>
              <a:spLocks noChangeArrowheads="1"/>
            </p:cNvSpPr>
            <p:nvPr/>
          </p:nvSpPr>
          <p:spPr bwMode="gray">
            <a:xfrm>
              <a:off x="2334" y="1936"/>
              <a:ext cx="1097" cy="110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anchor="ctr">
              <a:spAutoFit/>
            </a:bodyPr>
            <a:lstStyle/>
            <a:p>
              <a:pPr>
                <a:defRPr/>
              </a:pPr>
              <a:endParaRPr lang="fr-FR"/>
            </a:p>
          </p:txBody>
        </p:sp>
      </p:grpSp>
      <p:sp>
        <p:nvSpPr>
          <p:cNvPr id="16" name="Espace réservé du numéro de diapositive 15"/>
          <p:cNvSpPr>
            <a:spLocks noGrp="1"/>
          </p:cNvSpPr>
          <p:nvPr>
            <p:ph type="sldNum" sz="quarter" idx="12"/>
          </p:nvPr>
        </p:nvSpPr>
        <p:spPr>
          <a:xfrm>
            <a:off x="8072462" y="5715016"/>
            <a:ext cx="609600" cy="517524"/>
          </a:xfrm>
        </p:spPr>
        <p:txBody>
          <a:bodyPr/>
          <a:lstStyle/>
          <a:p>
            <a:fld id="{AFD5866A-C2A5-4EBD-9128-4DB3B427EABF}" type="slidenum">
              <a:rPr lang="fr-FR" smtClean="0"/>
              <a:pPr/>
              <a:t>14</a:t>
            </a:fld>
            <a:endParaRPr lang="fr-FR" dirty="0"/>
          </a:p>
        </p:txBody>
      </p:sp>
      <p:sp>
        <p:nvSpPr>
          <p:cNvPr id="22" name="ZoneTexte 17"/>
          <p:cNvSpPr txBox="1"/>
          <p:nvPr/>
        </p:nvSpPr>
        <p:spPr>
          <a:xfrm>
            <a:off x="0" y="6572272"/>
            <a:ext cx="9144000" cy="769441"/>
          </a:xfrm>
          <a:prstGeom prst="rect">
            <a:avLst/>
          </a:prstGeom>
          <a:noFill/>
        </p:spPr>
        <p:txBody>
          <a:bodyPr wrap="square" rtlCol="0">
            <a:spAutoFit/>
          </a:bodyPr>
          <a:lstStyle/>
          <a:p>
            <a:pPr lvl="0"/>
            <a:r>
              <a:rPr lang="fr-FR" sz="1300" b="1" i="1" dirty="0">
                <a:latin typeface="Book Antiqua" panose="02040602050305030304" pitchFamily="18" charset="0"/>
              </a:rPr>
              <a:t>CHAKOUR FARIDA   &amp;  KEDDARI NOUR EL IMENE           Formalisation du protocole </a:t>
            </a:r>
            <a:r>
              <a:rPr lang="fr-FR" sz="1300" b="1" i="1" dirty="0" err="1">
                <a:latin typeface="Book Antiqua" panose="02040602050305030304" pitchFamily="18" charset="0"/>
              </a:rPr>
              <a:t>Contract</a:t>
            </a:r>
            <a:r>
              <a:rPr lang="fr-FR" sz="1300" b="1" i="1" dirty="0">
                <a:latin typeface="Book Antiqua" panose="02040602050305030304" pitchFamily="18" charset="0"/>
              </a:rPr>
              <a:t>- Net à l’aide de Maude</a:t>
            </a:r>
            <a:endParaRPr lang="fr-FR" sz="1300" dirty="0">
              <a:latin typeface="Book Antiqua" panose="02040602050305030304" pitchFamily="18" charset="0"/>
            </a:endParaRPr>
          </a:p>
          <a:p>
            <a:endParaRPr lang="fr-FR" sz="1300" b="1" i="1" dirty="0" smtClean="0">
              <a:effectLst>
                <a:outerShdw blurRad="38100" dist="38100" dir="2700000" algn="tl">
                  <a:srgbClr val="000000">
                    <a:alpha val="43137"/>
                  </a:srgbClr>
                </a:outerShdw>
              </a:effectLst>
              <a:latin typeface="Book Antiqua" pitchFamily="18" charset="0"/>
            </a:endParaRPr>
          </a:p>
          <a:p>
            <a:endParaRPr lang="fr-FR" dirty="0"/>
          </a:p>
        </p:txBody>
      </p:sp>
      <p:graphicFrame>
        <p:nvGraphicFramePr>
          <p:cNvPr id="3" name="Tableau 2"/>
          <p:cNvGraphicFramePr>
            <a:graphicFrameLocks noGrp="1"/>
          </p:cNvGraphicFramePr>
          <p:nvPr>
            <p:extLst>
              <p:ext uri="{D42A27DB-BD31-4B8C-83A1-F6EECF244321}">
                <p14:modId xmlns:p14="http://schemas.microsoft.com/office/powerpoint/2010/main" val="4242322078"/>
              </p:ext>
            </p:extLst>
          </p:nvPr>
        </p:nvGraphicFramePr>
        <p:xfrm>
          <a:off x="727647" y="1331237"/>
          <a:ext cx="7344815" cy="5163917"/>
        </p:xfrm>
        <a:graphic>
          <a:graphicData uri="http://schemas.openxmlformats.org/drawingml/2006/table">
            <a:tbl>
              <a:tblPr firstRow="1" firstCol="1" bandRow="1">
                <a:tableStyleId>{5940675A-B579-460E-94D1-54222C63F5DA}</a:tableStyleId>
              </a:tblPr>
              <a:tblGrid>
                <a:gridCol w="1467006"/>
                <a:gridCol w="1469452"/>
                <a:gridCol w="1467821"/>
                <a:gridCol w="1467821"/>
                <a:gridCol w="1472715"/>
              </a:tblGrid>
              <a:tr h="619164">
                <a:tc>
                  <a:txBody>
                    <a:bodyPr/>
                    <a:lstStyle/>
                    <a:p>
                      <a:pPr>
                        <a:lnSpc>
                          <a:spcPct val="115000"/>
                        </a:lnSpc>
                        <a:spcAft>
                          <a:spcPts val="0"/>
                        </a:spcAft>
                      </a:pPr>
                      <a:r>
                        <a:rPr lang="fr-FR" sz="1200" dirty="0">
                          <a:effectLst/>
                        </a:rPr>
                        <a:t>Contract-net</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fr-FR" sz="1200">
                          <a:effectLst/>
                        </a:rPr>
                        <a:t>Cfp</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fr-FR" sz="1200">
                          <a:effectLst/>
                        </a:rPr>
                        <a:t>participant</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fr-FR" sz="1200" dirty="0">
                          <a:effectLst/>
                        </a:rPr>
                        <a:t>non</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fr-FR" sz="1200">
                          <a:effectLst/>
                        </a:rPr>
                        <a:t>Contract-net simple</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619164">
                <a:tc>
                  <a:txBody>
                    <a:bodyPr/>
                    <a:lstStyle/>
                    <a:p>
                      <a:pPr>
                        <a:lnSpc>
                          <a:spcPct val="115000"/>
                        </a:lnSpc>
                        <a:spcAft>
                          <a:spcPts val="0"/>
                        </a:spcAft>
                      </a:pPr>
                      <a:r>
                        <a:rPr lang="fr-FR" sz="1200">
                          <a:effectLst/>
                        </a:rPr>
                        <a:t>Iterated-Contract-Net</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fr-FR" sz="1200">
                          <a:effectLst/>
                        </a:rPr>
                        <a:t>N/A</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fr-FR" sz="1200" dirty="0">
                          <a:effectLst/>
                        </a:rPr>
                        <a:t>participant</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fr-FR" sz="1200">
                          <a:effectLst/>
                        </a:rPr>
                        <a:t>non</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fr-FR" sz="1200">
                          <a:effectLst/>
                        </a:rPr>
                        <a:t>Version itérative de contract-net</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1258501">
                <a:tc>
                  <a:txBody>
                    <a:bodyPr/>
                    <a:lstStyle/>
                    <a:p>
                      <a:pPr>
                        <a:lnSpc>
                          <a:spcPct val="115000"/>
                        </a:lnSpc>
                        <a:spcAft>
                          <a:spcPts val="0"/>
                        </a:spcAft>
                      </a:pPr>
                      <a:r>
                        <a:rPr lang="fr-FR" sz="1200">
                          <a:effectLst/>
                        </a:rPr>
                        <a:t>English-Auction</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fr-FR" sz="1200">
                          <a:effectLst/>
                        </a:rPr>
                        <a:t>N/A</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fr-FR" sz="1200" dirty="0">
                          <a:effectLst/>
                        </a:rPr>
                        <a:t>participant</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fr-FR" sz="1200">
                          <a:effectLst/>
                        </a:rPr>
                        <a:t>non</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fr-FR" sz="1200">
                          <a:effectLst/>
                        </a:rPr>
                        <a:t>Enchères à l'anglaise, le prix va croissant</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1258501">
                <a:tc>
                  <a:txBody>
                    <a:bodyPr/>
                    <a:lstStyle/>
                    <a:p>
                      <a:pPr>
                        <a:lnSpc>
                          <a:spcPct val="115000"/>
                        </a:lnSpc>
                        <a:spcAft>
                          <a:spcPts val="0"/>
                        </a:spcAft>
                      </a:pPr>
                      <a:r>
                        <a:rPr lang="fr-FR" sz="1200">
                          <a:effectLst/>
                        </a:rPr>
                        <a:t>Dutch-Auction</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fr-FR" sz="1200">
                          <a:effectLst/>
                        </a:rPr>
                        <a:t>N/A</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fr-FR" sz="1200">
                          <a:effectLst/>
                        </a:rPr>
                        <a:t>participant</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fr-FR" sz="1200">
                          <a:effectLst/>
                        </a:rPr>
                        <a:t>non</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fr-FR" sz="1200">
                          <a:effectLst/>
                        </a:rPr>
                        <a:t>Enchères hollandaise, le prix va décroissant</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619164">
                <a:tc>
                  <a:txBody>
                    <a:bodyPr/>
                    <a:lstStyle/>
                    <a:p>
                      <a:pPr>
                        <a:lnSpc>
                          <a:spcPct val="115000"/>
                        </a:lnSpc>
                        <a:spcAft>
                          <a:spcPts val="0"/>
                        </a:spcAft>
                      </a:pPr>
                      <a:r>
                        <a:rPr lang="fr-FR" sz="1200">
                          <a:effectLst/>
                        </a:rPr>
                        <a:t>Broking</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fr-FR" sz="1200" dirty="0">
                          <a:effectLst/>
                        </a:rPr>
                        <a:t>broker</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fr-FR" sz="1200">
                          <a:effectLst/>
                        </a:rPr>
                        <a:t>          non</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fr-FR" sz="1200">
                          <a:effectLst/>
                        </a:rPr>
                        <a:t>Sous-prot</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fr-FR" sz="1200">
                          <a:effectLst/>
                        </a:rPr>
                        <a:t>Courtage par proxy</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789423">
                <a:tc>
                  <a:txBody>
                    <a:bodyPr/>
                    <a:lstStyle/>
                    <a:p>
                      <a:pPr>
                        <a:lnSpc>
                          <a:spcPct val="150000"/>
                        </a:lnSpc>
                        <a:spcAft>
                          <a:spcPts val="600"/>
                        </a:spcAft>
                      </a:pPr>
                      <a:r>
                        <a:rPr lang="fr-FR" sz="1200">
                          <a:effectLst/>
                        </a:rPr>
                        <a:t>Recruiting</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spcAft>
                          <a:spcPts val="600"/>
                        </a:spcAft>
                      </a:pPr>
                      <a:r>
                        <a:rPr lang="fr-FR" sz="1200">
                          <a:effectLst/>
                        </a:rPr>
                        <a:t>recruit</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spcAft>
                          <a:spcPts val="600"/>
                        </a:spcAft>
                      </a:pPr>
                      <a:r>
                        <a:rPr lang="fr-FR" sz="1200" dirty="0">
                          <a:effectLst/>
                        </a:rPr>
                        <a:t>non</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spcAft>
                          <a:spcPts val="600"/>
                        </a:spcAft>
                      </a:pPr>
                      <a:r>
                        <a:rPr lang="fr-FR" sz="1200">
                          <a:effectLst/>
                        </a:rPr>
                        <a:t>non</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spcAft>
                          <a:spcPts val="600"/>
                        </a:spcAft>
                      </a:pPr>
                      <a:r>
                        <a:rPr lang="fr-FR" sz="1200" dirty="0">
                          <a:effectLst/>
                        </a:rPr>
                        <a:t>Courtage recrutement</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bl>
          </a:graphicData>
        </a:graphic>
      </p:graphicFrame>
      <p:sp>
        <p:nvSpPr>
          <p:cNvPr id="15" name="Rectangle 14"/>
          <p:cNvSpPr/>
          <p:nvPr/>
        </p:nvSpPr>
        <p:spPr>
          <a:xfrm>
            <a:off x="7884368" y="2"/>
            <a:ext cx="1259632" cy="346120"/>
          </a:xfrm>
          <a:prstGeom prst="rect">
            <a:avLst/>
          </a:prstGeom>
          <a:solidFill>
            <a:srgbClr val="78DAC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SMA</a:t>
            </a:r>
            <a:endParaRPr lang="fr-FR" dirty="0"/>
          </a:p>
        </p:txBody>
      </p:sp>
      <p:pic>
        <p:nvPicPr>
          <p:cNvPr id="17" name="Image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347" y="-1241"/>
            <a:ext cx="2045389" cy="127000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par>
                                <p:cTn id="13" presetID="1"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Organigramme : Terminateur 29"/>
          <p:cNvSpPr/>
          <p:nvPr/>
        </p:nvSpPr>
        <p:spPr>
          <a:xfrm>
            <a:off x="2500298" y="285728"/>
            <a:ext cx="4929223" cy="428604"/>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dirty="0" smtClean="0"/>
              <a:t>Les Systèmes Multi-Agents</a:t>
            </a:r>
            <a:endParaRPr lang="fr-FR" b="1" i="1" dirty="0"/>
          </a:p>
        </p:txBody>
      </p:sp>
      <p:sp>
        <p:nvSpPr>
          <p:cNvPr id="17" name="ZoneTexte 16"/>
          <p:cNvSpPr txBox="1"/>
          <p:nvPr/>
        </p:nvSpPr>
        <p:spPr>
          <a:xfrm>
            <a:off x="1071538" y="1214422"/>
            <a:ext cx="5786479" cy="369332"/>
          </a:xfrm>
          <a:prstGeom prst="rect">
            <a:avLst/>
          </a:prstGeom>
          <a:noFill/>
        </p:spPr>
        <p:txBody>
          <a:bodyPr wrap="square" rtlCol="0">
            <a:spAutoFit/>
          </a:bodyPr>
          <a:lstStyle/>
          <a:p>
            <a:pPr>
              <a:buFont typeface="Wingdings" pitchFamily="2" charset="2"/>
              <a:buChar char="v"/>
            </a:pPr>
            <a:r>
              <a:rPr lang="fr-FR" dirty="0" smtClean="0">
                <a:latin typeface="Cooper Black" pitchFamily="18" charset="0"/>
              </a:rPr>
              <a:t> </a:t>
            </a:r>
            <a:r>
              <a:rPr lang="fr-FR" b="1" dirty="0"/>
              <a:t>Le Contract-Net </a:t>
            </a:r>
            <a:endParaRPr lang="fr-FR" dirty="0">
              <a:latin typeface="Cooper Black" pitchFamily="18" charset="0"/>
            </a:endParaRPr>
          </a:p>
        </p:txBody>
      </p:sp>
      <p:sp>
        <p:nvSpPr>
          <p:cNvPr id="21" name="Rectangle 20"/>
          <p:cNvSpPr/>
          <p:nvPr/>
        </p:nvSpPr>
        <p:spPr>
          <a:xfrm>
            <a:off x="0" y="6500834"/>
            <a:ext cx="9144000" cy="714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36" name="Group 53"/>
          <p:cNvGrpSpPr>
            <a:grpSpLocks/>
          </p:cNvGrpSpPr>
          <p:nvPr/>
        </p:nvGrpSpPr>
        <p:grpSpPr bwMode="auto">
          <a:xfrm>
            <a:off x="2071670" y="285728"/>
            <a:ext cx="381000" cy="381000"/>
            <a:chOff x="2078" y="1680"/>
            <a:chExt cx="1615" cy="1615"/>
          </a:xfrm>
          <a:solidFill>
            <a:srgbClr val="78DAC3"/>
          </a:solidFill>
        </p:grpSpPr>
        <p:sp>
          <p:nvSpPr>
            <p:cNvPr id="37" name="Oval 54"/>
            <p:cNvSpPr>
              <a:spLocks noChangeArrowheads="1"/>
            </p:cNvSpPr>
            <p:nvPr/>
          </p:nvSpPr>
          <p:spPr bwMode="gray">
            <a:xfrm>
              <a:off x="2078" y="1680"/>
              <a:ext cx="1615" cy="161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38" name="Oval 55"/>
            <p:cNvSpPr>
              <a:spLocks noChangeArrowheads="1"/>
            </p:cNvSpPr>
            <p:nvPr/>
          </p:nvSpPr>
          <p:spPr bwMode="gray">
            <a:xfrm>
              <a:off x="2170" y="1771"/>
              <a:ext cx="1430" cy="1430"/>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40" name="Oval 56"/>
            <p:cNvSpPr>
              <a:spLocks noChangeArrowheads="1"/>
            </p:cNvSpPr>
            <p:nvPr/>
          </p:nvSpPr>
          <p:spPr bwMode="gray">
            <a:xfrm>
              <a:off x="2253" y="1855"/>
              <a:ext cx="1265" cy="126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pPr>
                <a:defRPr/>
              </a:pPr>
              <a:endParaRPr lang="fr-FR"/>
            </a:p>
          </p:txBody>
        </p:sp>
        <p:sp>
          <p:nvSpPr>
            <p:cNvPr id="41" name="Oval 57"/>
            <p:cNvSpPr>
              <a:spLocks noChangeArrowheads="1"/>
            </p:cNvSpPr>
            <p:nvPr/>
          </p:nvSpPr>
          <p:spPr bwMode="gray">
            <a:xfrm>
              <a:off x="2254" y="1856"/>
              <a:ext cx="1262" cy="126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endParaRPr lang="fr-FR"/>
            </a:p>
          </p:txBody>
        </p:sp>
        <p:sp>
          <p:nvSpPr>
            <p:cNvPr id="42" name="Oval 58"/>
            <p:cNvSpPr>
              <a:spLocks noChangeArrowheads="1"/>
            </p:cNvSpPr>
            <p:nvPr/>
          </p:nvSpPr>
          <p:spPr bwMode="gray">
            <a:xfrm>
              <a:off x="2334" y="1936"/>
              <a:ext cx="1097" cy="110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anchor="ctr">
              <a:spAutoFit/>
            </a:bodyPr>
            <a:lstStyle/>
            <a:p>
              <a:pPr>
                <a:defRPr/>
              </a:pPr>
              <a:endParaRPr lang="fr-FR"/>
            </a:p>
          </p:txBody>
        </p:sp>
      </p:grpSp>
      <p:sp>
        <p:nvSpPr>
          <p:cNvPr id="16" name="Espace réservé du numéro de diapositive 15"/>
          <p:cNvSpPr>
            <a:spLocks noGrp="1"/>
          </p:cNvSpPr>
          <p:nvPr>
            <p:ph type="sldNum" sz="quarter" idx="12"/>
          </p:nvPr>
        </p:nvSpPr>
        <p:spPr>
          <a:xfrm>
            <a:off x="8072462" y="5715016"/>
            <a:ext cx="609600" cy="517524"/>
          </a:xfrm>
        </p:spPr>
        <p:txBody>
          <a:bodyPr/>
          <a:lstStyle/>
          <a:p>
            <a:fld id="{AFD5866A-C2A5-4EBD-9128-4DB3B427EABF}" type="slidenum">
              <a:rPr lang="fr-FR" smtClean="0"/>
              <a:pPr/>
              <a:t>15</a:t>
            </a:fld>
            <a:endParaRPr lang="fr-FR"/>
          </a:p>
        </p:txBody>
      </p:sp>
      <p:sp>
        <p:nvSpPr>
          <p:cNvPr id="18" name="ZoneTexte 17"/>
          <p:cNvSpPr txBox="1"/>
          <p:nvPr/>
        </p:nvSpPr>
        <p:spPr>
          <a:xfrm>
            <a:off x="0" y="6572272"/>
            <a:ext cx="9144000" cy="492443"/>
          </a:xfrm>
          <a:prstGeom prst="rect">
            <a:avLst/>
          </a:prstGeom>
          <a:noFill/>
        </p:spPr>
        <p:txBody>
          <a:bodyPr wrap="square" rtlCol="0">
            <a:spAutoFit/>
          </a:bodyPr>
          <a:lstStyle/>
          <a:p>
            <a:pPr lvl="0"/>
            <a:r>
              <a:rPr lang="fr-FR" sz="1300" b="1" i="1" dirty="0">
                <a:latin typeface="Book Antiqua" pitchFamily="18" charset="0"/>
              </a:rPr>
              <a:t>CHAKOUR FARIDA   &amp;  </a:t>
            </a:r>
            <a:r>
              <a:rPr lang="fr-FR" sz="1300" b="1" i="1" dirty="0"/>
              <a:t>KEDDARI NOUR EL IMENE           Formalisation du protocole </a:t>
            </a:r>
            <a:r>
              <a:rPr lang="fr-FR" sz="1300" b="1" i="1" dirty="0" err="1"/>
              <a:t>Contract</a:t>
            </a:r>
            <a:r>
              <a:rPr lang="fr-FR" sz="1300" b="1" i="1" dirty="0"/>
              <a:t>- Net à l’aide de Maude</a:t>
            </a:r>
            <a:endParaRPr lang="fr-FR" sz="1300" dirty="0"/>
          </a:p>
          <a:p>
            <a:endParaRPr lang="fr-FR" sz="1300" dirty="0"/>
          </a:p>
        </p:txBody>
      </p:sp>
      <p:pic>
        <p:nvPicPr>
          <p:cNvPr id="22" name="Image 21"/>
          <p:cNvPicPr/>
          <p:nvPr/>
        </p:nvPicPr>
        <p:blipFill>
          <a:blip r:embed="rId3">
            <a:extLst>
              <a:ext uri="{28A0092B-C50C-407E-A947-70E740481C1C}">
                <a14:useLocalDpi xmlns:a14="http://schemas.microsoft.com/office/drawing/2010/main" val="0"/>
              </a:ext>
            </a:extLst>
          </a:blip>
          <a:stretch>
            <a:fillRect/>
          </a:stretch>
        </p:blipFill>
        <p:spPr>
          <a:xfrm>
            <a:off x="1555685" y="1583754"/>
            <a:ext cx="5873836" cy="465513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9" name="Rectangle 18"/>
          <p:cNvSpPr/>
          <p:nvPr/>
        </p:nvSpPr>
        <p:spPr>
          <a:xfrm>
            <a:off x="7884368" y="2"/>
            <a:ext cx="1259632" cy="346120"/>
          </a:xfrm>
          <a:prstGeom prst="rect">
            <a:avLst/>
          </a:prstGeom>
          <a:solidFill>
            <a:srgbClr val="78DAC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SMA</a:t>
            </a:r>
            <a:endParaRPr lang="fr-FR" dirty="0"/>
          </a:p>
        </p:txBody>
      </p:sp>
      <p:pic>
        <p:nvPicPr>
          <p:cNvPr id="20" name="Image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347" y="-1241"/>
            <a:ext cx="1950141" cy="121566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80">
                                          <p:stCondLst>
                                            <p:cond delay="0"/>
                                          </p:stCondLst>
                                        </p:cTn>
                                        <p:tgtEl>
                                          <p:spTgt spid="30"/>
                                        </p:tgtEl>
                                      </p:cBhvr>
                                    </p:animEffect>
                                    <p:anim calcmode="lin" valueType="num">
                                      <p:cBhvr>
                                        <p:cTn id="8" dur="1822"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0"/>
                                        </p:tgtEl>
                                        <p:attrNameLst>
                                          <p:attrName>ppt_y</p:attrName>
                                        </p:attrNameLst>
                                      </p:cBhvr>
                                      <p:tavLst>
                                        <p:tav tm="0" fmla="#ppt_y-sin(pi*$)/81">
                                          <p:val>
                                            <p:fltVal val="0"/>
                                          </p:val>
                                        </p:tav>
                                        <p:tav tm="100000">
                                          <p:val>
                                            <p:fltVal val="1"/>
                                          </p:val>
                                        </p:tav>
                                      </p:tavLst>
                                    </p:anim>
                                    <p:animScale>
                                      <p:cBhvr>
                                        <p:cTn id="13" dur="26">
                                          <p:stCondLst>
                                            <p:cond delay="650"/>
                                          </p:stCondLst>
                                        </p:cTn>
                                        <p:tgtEl>
                                          <p:spTgt spid="30"/>
                                        </p:tgtEl>
                                      </p:cBhvr>
                                      <p:to x="100000" y="60000"/>
                                    </p:animScale>
                                    <p:animScale>
                                      <p:cBhvr>
                                        <p:cTn id="14" dur="166" decel="50000">
                                          <p:stCondLst>
                                            <p:cond delay="676"/>
                                          </p:stCondLst>
                                        </p:cTn>
                                        <p:tgtEl>
                                          <p:spTgt spid="30"/>
                                        </p:tgtEl>
                                      </p:cBhvr>
                                      <p:to x="100000" y="100000"/>
                                    </p:animScale>
                                    <p:animScale>
                                      <p:cBhvr>
                                        <p:cTn id="15" dur="26">
                                          <p:stCondLst>
                                            <p:cond delay="1312"/>
                                          </p:stCondLst>
                                        </p:cTn>
                                        <p:tgtEl>
                                          <p:spTgt spid="30"/>
                                        </p:tgtEl>
                                      </p:cBhvr>
                                      <p:to x="100000" y="80000"/>
                                    </p:animScale>
                                    <p:animScale>
                                      <p:cBhvr>
                                        <p:cTn id="16" dur="166" decel="50000">
                                          <p:stCondLst>
                                            <p:cond delay="1338"/>
                                          </p:stCondLst>
                                        </p:cTn>
                                        <p:tgtEl>
                                          <p:spTgt spid="30"/>
                                        </p:tgtEl>
                                      </p:cBhvr>
                                      <p:to x="100000" y="100000"/>
                                    </p:animScale>
                                    <p:animScale>
                                      <p:cBhvr>
                                        <p:cTn id="17" dur="26">
                                          <p:stCondLst>
                                            <p:cond delay="1642"/>
                                          </p:stCondLst>
                                        </p:cTn>
                                        <p:tgtEl>
                                          <p:spTgt spid="30"/>
                                        </p:tgtEl>
                                      </p:cBhvr>
                                      <p:to x="100000" y="90000"/>
                                    </p:animScale>
                                    <p:animScale>
                                      <p:cBhvr>
                                        <p:cTn id="18" dur="166" decel="50000">
                                          <p:stCondLst>
                                            <p:cond delay="1668"/>
                                          </p:stCondLst>
                                        </p:cTn>
                                        <p:tgtEl>
                                          <p:spTgt spid="30"/>
                                        </p:tgtEl>
                                      </p:cBhvr>
                                      <p:to x="100000" y="100000"/>
                                    </p:animScale>
                                    <p:animScale>
                                      <p:cBhvr>
                                        <p:cTn id="19" dur="26">
                                          <p:stCondLst>
                                            <p:cond delay="1808"/>
                                          </p:stCondLst>
                                        </p:cTn>
                                        <p:tgtEl>
                                          <p:spTgt spid="30"/>
                                        </p:tgtEl>
                                      </p:cBhvr>
                                      <p:to x="100000" y="95000"/>
                                    </p:animScale>
                                    <p:animScale>
                                      <p:cBhvr>
                                        <p:cTn id="20" dur="166" decel="50000">
                                          <p:stCondLst>
                                            <p:cond delay="1834"/>
                                          </p:stCondLst>
                                        </p:cTn>
                                        <p:tgtEl>
                                          <p:spTgt spid="30"/>
                                        </p:tgtEl>
                                      </p:cBhvr>
                                      <p:to x="100000" y="100000"/>
                                    </p:animScale>
                                  </p:childTnLst>
                                </p:cTn>
                              </p:par>
                              <p:par>
                                <p:cTn id="21" presetID="42"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par>
                                <p:cTn id="26" presetID="1"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7"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Organigramme : Terminateur 29"/>
          <p:cNvSpPr/>
          <p:nvPr/>
        </p:nvSpPr>
        <p:spPr>
          <a:xfrm>
            <a:off x="2500298" y="285728"/>
            <a:ext cx="4929223" cy="428604"/>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dirty="0" smtClean="0"/>
              <a:t>Les Systèmes Multi-Agents</a:t>
            </a:r>
            <a:endParaRPr lang="fr-FR" b="1" i="1" dirty="0"/>
          </a:p>
        </p:txBody>
      </p:sp>
      <p:sp>
        <p:nvSpPr>
          <p:cNvPr id="17" name="ZoneTexte 16"/>
          <p:cNvSpPr txBox="1"/>
          <p:nvPr/>
        </p:nvSpPr>
        <p:spPr>
          <a:xfrm>
            <a:off x="1047322" y="1268403"/>
            <a:ext cx="5786479" cy="369332"/>
          </a:xfrm>
          <a:prstGeom prst="rect">
            <a:avLst/>
          </a:prstGeom>
          <a:noFill/>
        </p:spPr>
        <p:txBody>
          <a:bodyPr wrap="square" rtlCol="0">
            <a:spAutoFit/>
          </a:bodyPr>
          <a:lstStyle/>
          <a:p>
            <a:pPr>
              <a:buFont typeface="Wingdings" pitchFamily="2" charset="2"/>
              <a:buChar char="v"/>
            </a:pPr>
            <a:r>
              <a:rPr lang="fr-FR" b="1" dirty="0" smtClean="0">
                <a:latin typeface="Cooper Black" pitchFamily="18" charset="0"/>
              </a:rPr>
              <a:t> </a:t>
            </a:r>
            <a:r>
              <a:rPr lang="fr-FR" b="1" dirty="0"/>
              <a:t>Domaine d’application des systèmes multi-agents </a:t>
            </a:r>
            <a:endParaRPr lang="fr-FR" dirty="0">
              <a:latin typeface="Cooper Black" pitchFamily="18" charset="0"/>
            </a:endParaRPr>
          </a:p>
        </p:txBody>
      </p:sp>
      <p:sp>
        <p:nvSpPr>
          <p:cNvPr id="37" name="Rectangle 36"/>
          <p:cNvSpPr/>
          <p:nvPr/>
        </p:nvSpPr>
        <p:spPr>
          <a:xfrm>
            <a:off x="0" y="6500834"/>
            <a:ext cx="9144000" cy="714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49" name="Group 53"/>
          <p:cNvGrpSpPr>
            <a:grpSpLocks/>
          </p:cNvGrpSpPr>
          <p:nvPr/>
        </p:nvGrpSpPr>
        <p:grpSpPr bwMode="auto">
          <a:xfrm>
            <a:off x="2071670" y="285728"/>
            <a:ext cx="381000" cy="381000"/>
            <a:chOff x="2078" y="1680"/>
            <a:chExt cx="1615" cy="1615"/>
          </a:xfrm>
          <a:solidFill>
            <a:srgbClr val="78DAC3"/>
          </a:solidFill>
        </p:grpSpPr>
        <p:sp>
          <p:nvSpPr>
            <p:cNvPr id="50" name="Oval 54"/>
            <p:cNvSpPr>
              <a:spLocks noChangeArrowheads="1"/>
            </p:cNvSpPr>
            <p:nvPr/>
          </p:nvSpPr>
          <p:spPr bwMode="gray">
            <a:xfrm>
              <a:off x="2078" y="1680"/>
              <a:ext cx="1615" cy="161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51" name="Oval 55"/>
            <p:cNvSpPr>
              <a:spLocks noChangeArrowheads="1"/>
            </p:cNvSpPr>
            <p:nvPr/>
          </p:nvSpPr>
          <p:spPr bwMode="gray">
            <a:xfrm>
              <a:off x="2170" y="1771"/>
              <a:ext cx="1430" cy="1430"/>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52" name="Oval 56"/>
            <p:cNvSpPr>
              <a:spLocks noChangeArrowheads="1"/>
            </p:cNvSpPr>
            <p:nvPr/>
          </p:nvSpPr>
          <p:spPr bwMode="gray">
            <a:xfrm>
              <a:off x="2253" y="1855"/>
              <a:ext cx="1265" cy="126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pPr>
                <a:defRPr/>
              </a:pPr>
              <a:endParaRPr lang="fr-FR"/>
            </a:p>
          </p:txBody>
        </p:sp>
        <p:sp>
          <p:nvSpPr>
            <p:cNvPr id="53" name="Oval 57"/>
            <p:cNvSpPr>
              <a:spLocks noChangeArrowheads="1"/>
            </p:cNvSpPr>
            <p:nvPr/>
          </p:nvSpPr>
          <p:spPr bwMode="gray">
            <a:xfrm>
              <a:off x="2254" y="1856"/>
              <a:ext cx="1262" cy="126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endParaRPr lang="fr-FR"/>
            </a:p>
          </p:txBody>
        </p:sp>
        <p:sp>
          <p:nvSpPr>
            <p:cNvPr id="54" name="Oval 58"/>
            <p:cNvSpPr>
              <a:spLocks noChangeArrowheads="1"/>
            </p:cNvSpPr>
            <p:nvPr/>
          </p:nvSpPr>
          <p:spPr bwMode="gray">
            <a:xfrm>
              <a:off x="2334" y="1936"/>
              <a:ext cx="1097" cy="110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anchor="ctr">
              <a:spAutoFit/>
            </a:bodyPr>
            <a:lstStyle/>
            <a:p>
              <a:pPr>
                <a:defRPr/>
              </a:pPr>
              <a:endParaRPr lang="fr-FR"/>
            </a:p>
          </p:txBody>
        </p:sp>
      </p:grpSp>
      <p:sp>
        <p:nvSpPr>
          <p:cNvPr id="24" name="Espace réservé du numéro de diapositive 23"/>
          <p:cNvSpPr>
            <a:spLocks noGrp="1"/>
          </p:cNvSpPr>
          <p:nvPr>
            <p:ph type="sldNum" sz="quarter" idx="12"/>
          </p:nvPr>
        </p:nvSpPr>
        <p:spPr>
          <a:xfrm>
            <a:off x="8143900" y="5715016"/>
            <a:ext cx="609600" cy="517524"/>
          </a:xfrm>
        </p:spPr>
        <p:txBody>
          <a:bodyPr/>
          <a:lstStyle/>
          <a:p>
            <a:fld id="{AFD5866A-C2A5-4EBD-9128-4DB3B427EABF}" type="slidenum">
              <a:rPr lang="fr-FR" smtClean="0"/>
              <a:pPr/>
              <a:t>16</a:t>
            </a:fld>
            <a:endParaRPr lang="fr-FR"/>
          </a:p>
        </p:txBody>
      </p:sp>
      <p:sp>
        <p:nvSpPr>
          <p:cNvPr id="25" name="ZoneTexte 17"/>
          <p:cNvSpPr txBox="1"/>
          <p:nvPr/>
        </p:nvSpPr>
        <p:spPr>
          <a:xfrm>
            <a:off x="0" y="6572272"/>
            <a:ext cx="9144000" cy="569387"/>
          </a:xfrm>
          <a:prstGeom prst="rect">
            <a:avLst/>
          </a:prstGeom>
          <a:noFill/>
        </p:spPr>
        <p:txBody>
          <a:bodyPr wrap="square" rtlCol="0">
            <a:spAutoFit/>
          </a:bodyPr>
          <a:lstStyle/>
          <a:p>
            <a:pPr lvl="0"/>
            <a:r>
              <a:rPr lang="fr-FR" sz="1300" b="1" i="1" dirty="0">
                <a:latin typeface="Book Antiqua" pitchFamily="18" charset="0"/>
              </a:rPr>
              <a:t>CHAKOUR FARIDA   &amp;  </a:t>
            </a:r>
            <a:r>
              <a:rPr lang="fr-FR" sz="1300" b="1" i="1" dirty="0"/>
              <a:t>KEDDARI NOUR EL IMENE           Formalisation du protocole </a:t>
            </a:r>
            <a:r>
              <a:rPr lang="fr-FR" sz="1300" b="1" i="1" dirty="0" err="1"/>
              <a:t>Contract</a:t>
            </a:r>
            <a:r>
              <a:rPr lang="fr-FR" sz="1300" b="1" i="1" dirty="0"/>
              <a:t>- Net à l’aide de Maude</a:t>
            </a:r>
            <a:endParaRPr lang="fr-FR" sz="1300" dirty="0"/>
          </a:p>
          <a:p>
            <a:endParaRPr lang="fr-FR" dirty="0"/>
          </a:p>
        </p:txBody>
      </p:sp>
      <p:sp>
        <p:nvSpPr>
          <p:cNvPr id="15" name="Rectangle 14"/>
          <p:cNvSpPr/>
          <p:nvPr/>
        </p:nvSpPr>
        <p:spPr>
          <a:xfrm>
            <a:off x="7884368" y="2"/>
            <a:ext cx="1259632" cy="346120"/>
          </a:xfrm>
          <a:prstGeom prst="rect">
            <a:avLst/>
          </a:prstGeom>
          <a:solidFill>
            <a:srgbClr val="78DAC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SMA</a:t>
            </a:r>
            <a:endParaRPr lang="fr-FR" dirty="0"/>
          </a:p>
        </p:txBody>
      </p:sp>
      <p:pic>
        <p:nvPicPr>
          <p:cNvPr id="16" name="Imag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347" y="-1241"/>
            <a:ext cx="2045389" cy="126964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1"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down)">
                                      <p:cBhvr>
                                        <p:cTn id="7" dur="500"/>
                                        <p:tgtEl>
                                          <p:spTgt spid="37"/>
                                        </p:tgtEl>
                                      </p:cBhvr>
                                    </p:animEffect>
                                  </p:childTnLst>
                                </p:cTn>
                              </p:par>
                              <p:par>
                                <p:cTn id="8" presetID="2" presetClass="entr" presetSubtype="2" fill="hold" nodeType="withEffect">
                                  <p:stCondLst>
                                    <p:cond delay="0"/>
                                  </p:stCondLst>
                                  <p:childTnLst>
                                    <p:set>
                                      <p:cBhvr>
                                        <p:cTn id="9" dur="1" fill="hold">
                                          <p:stCondLst>
                                            <p:cond delay="0"/>
                                          </p:stCondLst>
                                        </p:cTn>
                                        <p:tgtEl>
                                          <p:spTgt spid="49"/>
                                        </p:tgtEl>
                                        <p:attrNameLst>
                                          <p:attrName>style.visibility</p:attrName>
                                        </p:attrNameLst>
                                      </p:cBhvr>
                                      <p:to>
                                        <p:strVal val="visible"/>
                                      </p:to>
                                    </p:set>
                                    <p:anim calcmode="lin" valueType="num">
                                      <p:cBhvr additive="base">
                                        <p:cTn id="10" dur="500" fill="hold"/>
                                        <p:tgtEl>
                                          <p:spTgt spid="49"/>
                                        </p:tgtEl>
                                        <p:attrNameLst>
                                          <p:attrName>ppt_x</p:attrName>
                                        </p:attrNameLst>
                                      </p:cBhvr>
                                      <p:tavLst>
                                        <p:tav tm="0">
                                          <p:val>
                                            <p:strVal val="1+#ppt_w/2"/>
                                          </p:val>
                                        </p:tav>
                                        <p:tav tm="100000">
                                          <p:val>
                                            <p:strVal val="#ppt_x"/>
                                          </p:val>
                                        </p:tav>
                                      </p:tavLst>
                                    </p:anim>
                                    <p:anim calcmode="lin" valueType="num">
                                      <p:cBhvr additive="base">
                                        <p:cTn id="11" dur="500" fill="hold"/>
                                        <p:tgtEl>
                                          <p:spTgt spid="49"/>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0"/>
                                  </p:stCondLst>
                                  <p:childTnLst>
                                    <p:set>
                                      <p:cBhvr>
                                        <p:cTn id="13" dur="1" fill="hold">
                                          <p:stCondLst>
                                            <p:cond delay="0"/>
                                          </p:stCondLst>
                                        </p:cTn>
                                        <p:tgtEl>
                                          <p:spTgt spid="30"/>
                                        </p:tgtEl>
                                        <p:attrNameLst>
                                          <p:attrName>style.visibility</p:attrName>
                                        </p:attrNameLst>
                                      </p:cBhvr>
                                      <p:to>
                                        <p:strVal val="visible"/>
                                      </p:to>
                                    </p:set>
                                    <p:anim calcmode="lin" valueType="num">
                                      <p:cBhvr additive="base">
                                        <p:cTn id="14" dur="500" fill="hold"/>
                                        <p:tgtEl>
                                          <p:spTgt spid="30"/>
                                        </p:tgtEl>
                                        <p:attrNameLst>
                                          <p:attrName>ppt_x</p:attrName>
                                        </p:attrNameLst>
                                      </p:cBhvr>
                                      <p:tavLst>
                                        <p:tav tm="0">
                                          <p:val>
                                            <p:strVal val="1+#ppt_w/2"/>
                                          </p:val>
                                        </p:tav>
                                        <p:tav tm="100000">
                                          <p:val>
                                            <p:strVal val="#ppt_x"/>
                                          </p:val>
                                        </p:tav>
                                      </p:tavLst>
                                    </p:anim>
                                    <p:anim calcmode="lin" valueType="num">
                                      <p:cBhvr additive="base">
                                        <p:cTn id="15" dur="500" fill="hold"/>
                                        <p:tgtEl>
                                          <p:spTgt spid="30"/>
                                        </p:tgtEl>
                                        <p:attrNameLst>
                                          <p:attrName>ppt_y</p:attrName>
                                        </p:attrNameLst>
                                      </p:cBhvr>
                                      <p:tavLst>
                                        <p:tav tm="0">
                                          <p:val>
                                            <p:strVal val="#ppt_y"/>
                                          </p:val>
                                        </p:tav>
                                        <p:tav tm="100000">
                                          <p:val>
                                            <p:strVal val="#ppt_y"/>
                                          </p:val>
                                        </p:tav>
                                      </p:tavLst>
                                    </p:anim>
                                  </p:childTnLst>
                                </p:cTn>
                              </p:par>
                              <p:par>
                                <p:cTn id="16" presetID="31" presetClass="entr" presetSubtype="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1000" fill="hold"/>
                                        <p:tgtEl>
                                          <p:spTgt spid="17"/>
                                        </p:tgtEl>
                                        <p:attrNameLst>
                                          <p:attrName>ppt_w</p:attrName>
                                        </p:attrNameLst>
                                      </p:cBhvr>
                                      <p:tavLst>
                                        <p:tav tm="0">
                                          <p:val>
                                            <p:fltVal val="0"/>
                                          </p:val>
                                        </p:tav>
                                        <p:tav tm="100000">
                                          <p:val>
                                            <p:strVal val="#ppt_w"/>
                                          </p:val>
                                        </p:tav>
                                      </p:tavLst>
                                    </p:anim>
                                    <p:anim calcmode="lin" valueType="num">
                                      <p:cBhvr>
                                        <p:cTn id="19" dur="1000" fill="hold"/>
                                        <p:tgtEl>
                                          <p:spTgt spid="17"/>
                                        </p:tgtEl>
                                        <p:attrNameLst>
                                          <p:attrName>ppt_h</p:attrName>
                                        </p:attrNameLst>
                                      </p:cBhvr>
                                      <p:tavLst>
                                        <p:tav tm="0">
                                          <p:val>
                                            <p:fltVal val="0"/>
                                          </p:val>
                                        </p:tav>
                                        <p:tav tm="100000">
                                          <p:val>
                                            <p:strVal val="#ppt_h"/>
                                          </p:val>
                                        </p:tav>
                                      </p:tavLst>
                                    </p:anim>
                                    <p:anim calcmode="lin" valueType="num">
                                      <p:cBhvr>
                                        <p:cTn id="20" dur="1000" fill="hold"/>
                                        <p:tgtEl>
                                          <p:spTgt spid="17"/>
                                        </p:tgtEl>
                                        <p:attrNameLst>
                                          <p:attrName>style.rotation</p:attrName>
                                        </p:attrNameLst>
                                      </p:cBhvr>
                                      <p:tavLst>
                                        <p:tav tm="0">
                                          <p:val>
                                            <p:fltVal val="90"/>
                                          </p:val>
                                        </p:tav>
                                        <p:tav tm="100000">
                                          <p:val>
                                            <p:fltVal val="0"/>
                                          </p:val>
                                        </p:tav>
                                      </p:tavLst>
                                    </p:anim>
                                    <p:animEffect transition="in" filter="fade">
                                      <p:cBhvr>
                                        <p:cTn id="21" dur="1000"/>
                                        <p:tgtEl>
                                          <p:spTgt spid="17"/>
                                        </p:tgtEl>
                                      </p:cBhvr>
                                    </p:animEffect>
                                  </p:childTnLst>
                                </p:cTn>
                              </p:par>
                              <p:par>
                                <p:cTn id="22" presetID="1" presetClass="entr" presetSubtype="0"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7" grpId="0"/>
      <p:bldP spid="37" grpId="1" animBg="1"/>
      <p:bldP spid="2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0" y="6500834"/>
            <a:ext cx="9144000" cy="714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Organigramme : Terminateur 29"/>
          <p:cNvSpPr/>
          <p:nvPr/>
        </p:nvSpPr>
        <p:spPr>
          <a:xfrm>
            <a:off x="2500297" y="285728"/>
            <a:ext cx="5312063" cy="428604"/>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dirty="0"/>
              <a:t>logique de réécriture, Maude, RT-Maude</a:t>
            </a:r>
          </a:p>
        </p:txBody>
      </p:sp>
      <p:grpSp>
        <p:nvGrpSpPr>
          <p:cNvPr id="35" name="Group 53"/>
          <p:cNvGrpSpPr>
            <a:grpSpLocks/>
          </p:cNvGrpSpPr>
          <p:nvPr/>
        </p:nvGrpSpPr>
        <p:grpSpPr bwMode="auto">
          <a:xfrm>
            <a:off x="2071670" y="285728"/>
            <a:ext cx="381000" cy="381000"/>
            <a:chOff x="2078" y="1680"/>
            <a:chExt cx="1615" cy="1615"/>
          </a:xfrm>
          <a:solidFill>
            <a:srgbClr val="78DAC3"/>
          </a:solidFill>
        </p:grpSpPr>
        <p:sp>
          <p:nvSpPr>
            <p:cNvPr id="36" name="Oval 54"/>
            <p:cNvSpPr>
              <a:spLocks noChangeArrowheads="1"/>
            </p:cNvSpPr>
            <p:nvPr/>
          </p:nvSpPr>
          <p:spPr bwMode="gray">
            <a:xfrm>
              <a:off x="2078" y="1680"/>
              <a:ext cx="1615" cy="161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37" name="Oval 55"/>
            <p:cNvSpPr>
              <a:spLocks noChangeArrowheads="1"/>
            </p:cNvSpPr>
            <p:nvPr/>
          </p:nvSpPr>
          <p:spPr bwMode="gray">
            <a:xfrm>
              <a:off x="2170" y="1771"/>
              <a:ext cx="1430" cy="1430"/>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38" name="Oval 56"/>
            <p:cNvSpPr>
              <a:spLocks noChangeArrowheads="1"/>
            </p:cNvSpPr>
            <p:nvPr/>
          </p:nvSpPr>
          <p:spPr bwMode="gray">
            <a:xfrm>
              <a:off x="2253" y="1855"/>
              <a:ext cx="1265" cy="126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pPr>
                <a:defRPr/>
              </a:pPr>
              <a:endParaRPr lang="fr-FR"/>
            </a:p>
          </p:txBody>
        </p:sp>
        <p:sp>
          <p:nvSpPr>
            <p:cNvPr id="40" name="Oval 57"/>
            <p:cNvSpPr>
              <a:spLocks noChangeArrowheads="1"/>
            </p:cNvSpPr>
            <p:nvPr/>
          </p:nvSpPr>
          <p:spPr bwMode="gray">
            <a:xfrm>
              <a:off x="2254" y="1856"/>
              <a:ext cx="1262" cy="126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endParaRPr lang="fr-FR"/>
            </a:p>
          </p:txBody>
        </p:sp>
        <p:sp>
          <p:nvSpPr>
            <p:cNvPr id="41" name="Oval 58"/>
            <p:cNvSpPr>
              <a:spLocks noChangeArrowheads="1"/>
            </p:cNvSpPr>
            <p:nvPr/>
          </p:nvSpPr>
          <p:spPr bwMode="gray">
            <a:xfrm>
              <a:off x="2334" y="1936"/>
              <a:ext cx="1097" cy="110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anchor="ctr">
              <a:spAutoFit/>
            </a:bodyPr>
            <a:lstStyle/>
            <a:p>
              <a:pPr>
                <a:defRPr/>
              </a:pPr>
              <a:endParaRPr lang="fr-FR"/>
            </a:p>
          </p:txBody>
        </p:sp>
      </p:grpSp>
      <p:sp>
        <p:nvSpPr>
          <p:cNvPr id="16" name="Espace réservé du numéro de diapositive 15"/>
          <p:cNvSpPr>
            <a:spLocks noGrp="1"/>
          </p:cNvSpPr>
          <p:nvPr>
            <p:ph type="sldNum" sz="quarter" idx="12"/>
          </p:nvPr>
        </p:nvSpPr>
        <p:spPr>
          <a:xfrm>
            <a:off x="8143900" y="5715016"/>
            <a:ext cx="609600" cy="517524"/>
          </a:xfrm>
        </p:spPr>
        <p:txBody>
          <a:bodyPr/>
          <a:lstStyle/>
          <a:p>
            <a:fld id="{AFD5866A-C2A5-4EBD-9128-4DB3B427EABF}" type="slidenum">
              <a:rPr lang="fr-FR" smtClean="0"/>
              <a:pPr/>
              <a:t>17</a:t>
            </a:fld>
            <a:endParaRPr lang="fr-FR"/>
          </a:p>
        </p:txBody>
      </p:sp>
      <p:sp>
        <p:nvSpPr>
          <p:cNvPr id="17" name="ZoneTexte 17"/>
          <p:cNvSpPr txBox="1"/>
          <p:nvPr/>
        </p:nvSpPr>
        <p:spPr>
          <a:xfrm>
            <a:off x="0" y="6572272"/>
            <a:ext cx="9144000" cy="569387"/>
          </a:xfrm>
          <a:prstGeom prst="rect">
            <a:avLst/>
          </a:prstGeom>
          <a:noFill/>
        </p:spPr>
        <p:txBody>
          <a:bodyPr wrap="square" rtlCol="0">
            <a:spAutoFit/>
          </a:bodyPr>
          <a:lstStyle/>
          <a:p>
            <a:pPr lvl="0"/>
            <a:r>
              <a:rPr lang="fr-FR" sz="1300" b="1" i="1" dirty="0">
                <a:latin typeface="Book Antiqua" pitchFamily="18" charset="0"/>
              </a:rPr>
              <a:t>CHAKOUR FARIDA   &amp;  </a:t>
            </a:r>
            <a:r>
              <a:rPr lang="fr-FR" sz="1300" b="1" i="1" dirty="0"/>
              <a:t>KEDDARI NOUR EL IMENE           Formalisation du protocole </a:t>
            </a:r>
            <a:r>
              <a:rPr lang="fr-FR" sz="1300" b="1" i="1" dirty="0" err="1"/>
              <a:t>Contract</a:t>
            </a:r>
            <a:r>
              <a:rPr lang="fr-FR" sz="1300" b="1" i="1" dirty="0"/>
              <a:t>- Net à l’aide de Maude</a:t>
            </a:r>
            <a:endParaRPr lang="fr-FR" sz="1300" dirty="0"/>
          </a:p>
          <a:p>
            <a:endParaRPr lang="fr-FR" dirty="0"/>
          </a:p>
        </p:txBody>
      </p:sp>
      <p:sp>
        <p:nvSpPr>
          <p:cNvPr id="4" name="Rectangle 3"/>
          <p:cNvSpPr/>
          <p:nvPr/>
        </p:nvSpPr>
        <p:spPr>
          <a:xfrm>
            <a:off x="1835696" y="922174"/>
            <a:ext cx="3240360" cy="369332"/>
          </a:xfrm>
          <a:prstGeom prst="rect">
            <a:avLst/>
          </a:prstGeom>
        </p:spPr>
        <p:txBody>
          <a:bodyPr wrap="square">
            <a:spAutoFit/>
          </a:bodyPr>
          <a:lstStyle/>
          <a:p>
            <a:pPr marL="285750" indent="-285750">
              <a:buFont typeface="Wingdings" panose="05000000000000000000" pitchFamily="2" charset="2"/>
              <a:buChar char="v"/>
            </a:pPr>
            <a:r>
              <a:rPr lang="fr-FR" b="1" dirty="0">
                <a:latin typeface="Times New Roman" panose="02020603050405020304" pitchFamily="18" charset="0"/>
                <a:ea typeface="Calibri" panose="020F0502020204030204" pitchFamily="34" charset="0"/>
              </a:rPr>
              <a:t>La logique de réécriture</a:t>
            </a:r>
            <a:endParaRPr lang="fr-FR" dirty="0"/>
          </a:p>
        </p:txBody>
      </p:sp>
      <p:sp>
        <p:nvSpPr>
          <p:cNvPr id="5" name="Rectangle 4"/>
          <p:cNvSpPr/>
          <p:nvPr/>
        </p:nvSpPr>
        <p:spPr>
          <a:xfrm>
            <a:off x="1079612" y="1499348"/>
            <a:ext cx="7272808" cy="2169825"/>
          </a:xfrm>
          <a:prstGeom prst="rect">
            <a:avLst/>
          </a:prstGeom>
        </p:spPr>
        <p:txBody>
          <a:bodyPr wrap="square">
            <a:spAutoFit/>
          </a:bodyPr>
          <a:lstStyle/>
          <a:p>
            <a:pPr algn="just">
              <a:lnSpc>
                <a:spcPct val="150000"/>
              </a:lnSpc>
              <a:spcAft>
                <a:spcPts val="1000"/>
              </a:spcAft>
            </a:pPr>
            <a:r>
              <a:rPr lang="fr-FR" b="1" dirty="0">
                <a:latin typeface="Times New Roman" panose="02020603050405020304" pitchFamily="18" charset="0"/>
                <a:ea typeface="Calibri" panose="020F0502020204030204" pitchFamily="34" charset="0"/>
                <a:cs typeface="Arial" panose="020B0604020202020204" pitchFamily="34" charset="0"/>
              </a:rPr>
              <a:t>[DOU06</a:t>
            </a:r>
            <a:r>
              <a:rPr lang="fr-FR" b="1" dirty="0" smtClean="0">
                <a:latin typeface="Times New Roman" panose="02020603050405020304" pitchFamily="18" charset="0"/>
                <a:ea typeface="Calibri" panose="020F0502020204030204" pitchFamily="34" charset="0"/>
                <a:cs typeface="Arial" panose="020B0604020202020204" pitchFamily="34" charset="0"/>
              </a:rPr>
              <a:t>]</a:t>
            </a:r>
            <a:r>
              <a:rPr lang="fr-FR" dirty="0"/>
              <a:t> définit  </a:t>
            </a:r>
            <a:r>
              <a:rPr lang="fr-FR" dirty="0" smtClean="0"/>
              <a:t>logique de réécriture comme un </a:t>
            </a:r>
            <a:r>
              <a:rPr lang="fr-FR" dirty="0" smtClean="0">
                <a:latin typeface="Times New Roman" panose="02020603050405020304" pitchFamily="18" charset="0"/>
                <a:ea typeface="Calibri" panose="020F0502020204030204" pitchFamily="34" charset="0"/>
                <a:cs typeface="Arial" panose="020B0604020202020204" pitchFamily="34" charset="0"/>
              </a:rPr>
              <a:t>cadre </a:t>
            </a:r>
            <a:r>
              <a:rPr lang="fr-FR" dirty="0">
                <a:latin typeface="Times New Roman" panose="02020603050405020304" pitchFamily="18" charset="0"/>
                <a:ea typeface="Calibri" panose="020F0502020204030204" pitchFamily="34" charset="0"/>
                <a:cs typeface="Arial" panose="020B0604020202020204" pitchFamily="34" charset="0"/>
              </a:rPr>
              <a:t>logique dans lequel d’autres logiques peuvent être représentées, et un cadre sémantique pour spécifier plusieurs systèmes et langages dans des domaines variés, donc, elle offre des techniques d’analyse formelle permettant de prouver des propriétés du système à spécifier, et de raisonner sur ses changements.</a:t>
            </a:r>
            <a:endParaRPr lang="fr-FR" sz="16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8" name="Rectangle 17"/>
          <p:cNvSpPr/>
          <p:nvPr/>
        </p:nvSpPr>
        <p:spPr>
          <a:xfrm>
            <a:off x="7884368" y="2"/>
            <a:ext cx="1259632" cy="346120"/>
          </a:xfrm>
          <a:prstGeom prst="rect">
            <a:avLst/>
          </a:prstGeom>
          <a:solidFill>
            <a:srgbClr val="78DAC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SMA</a:t>
            </a:r>
            <a:endParaRPr lang="fr-FR" dirty="0"/>
          </a:p>
        </p:txBody>
      </p:sp>
      <p:pic>
        <p:nvPicPr>
          <p:cNvPr id="19" name="Imag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347" y="-1241"/>
            <a:ext cx="1857043" cy="129274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80">
                                          <p:stCondLst>
                                            <p:cond delay="0"/>
                                          </p:stCondLst>
                                        </p:cTn>
                                        <p:tgtEl>
                                          <p:spTgt spid="23"/>
                                        </p:tgtEl>
                                      </p:cBhvr>
                                    </p:animEffect>
                                    <p:anim calcmode="lin" valueType="num">
                                      <p:cBhvr>
                                        <p:cTn id="8"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13" dur="26">
                                          <p:stCondLst>
                                            <p:cond delay="650"/>
                                          </p:stCondLst>
                                        </p:cTn>
                                        <p:tgtEl>
                                          <p:spTgt spid="23"/>
                                        </p:tgtEl>
                                      </p:cBhvr>
                                      <p:to x="100000" y="60000"/>
                                    </p:animScale>
                                    <p:animScale>
                                      <p:cBhvr>
                                        <p:cTn id="14" dur="166" decel="50000">
                                          <p:stCondLst>
                                            <p:cond delay="676"/>
                                          </p:stCondLst>
                                        </p:cTn>
                                        <p:tgtEl>
                                          <p:spTgt spid="23"/>
                                        </p:tgtEl>
                                      </p:cBhvr>
                                      <p:to x="100000" y="100000"/>
                                    </p:animScale>
                                    <p:animScale>
                                      <p:cBhvr>
                                        <p:cTn id="15" dur="26">
                                          <p:stCondLst>
                                            <p:cond delay="1312"/>
                                          </p:stCondLst>
                                        </p:cTn>
                                        <p:tgtEl>
                                          <p:spTgt spid="23"/>
                                        </p:tgtEl>
                                      </p:cBhvr>
                                      <p:to x="100000" y="80000"/>
                                    </p:animScale>
                                    <p:animScale>
                                      <p:cBhvr>
                                        <p:cTn id="16" dur="166" decel="50000">
                                          <p:stCondLst>
                                            <p:cond delay="1338"/>
                                          </p:stCondLst>
                                        </p:cTn>
                                        <p:tgtEl>
                                          <p:spTgt spid="23"/>
                                        </p:tgtEl>
                                      </p:cBhvr>
                                      <p:to x="100000" y="100000"/>
                                    </p:animScale>
                                    <p:animScale>
                                      <p:cBhvr>
                                        <p:cTn id="17" dur="26">
                                          <p:stCondLst>
                                            <p:cond delay="1642"/>
                                          </p:stCondLst>
                                        </p:cTn>
                                        <p:tgtEl>
                                          <p:spTgt spid="23"/>
                                        </p:tgtEl>
                                      </p:cBhvr>
                                      <p:to x="100000" y="90000"/>
                                    </p:animScale>
                                    <p:animScale>
                                      <p:cBhvr>
                                        <p:cTn id="18" dur="166" decel="50000">
                                          <p:stCondLst>
                                            <p:cond delay="1668"/>
                                          </p:stCondLst>
                                        </p:cTn>
                                        <p:tgtEl>
                                          <p:spTgt spid="23"/>
                                        </p:tgtEl>
                                      </p:cBhvr>
                                      <p:to x="100000" y="100000"/>
                                    </p:animScale>
                                    <p:animScale>
                                      <p:cBhvr>
                                        <p:cTn id="19" dur="26">
                                          <p:stCondLst>
                                            <p:cond delay="1808"/>
                                          </p:stCondLst>
                                        </p:cTn>
                                        <p:tgtEl>
                                          <p:spTgt spid="23"/>
                                        </p:tgtEl>
                                      </p:cBhvr>
                                      <p:to x="100000" y="95000"/>
                                    </p:animScale>
                                    <p:animScale>
                                      <p:cBhvr>
                                        <p:cTn id="20" dur="166" decel="50000">
                                          <p:stCondLst>
                                            <p:cond delay="1834"/>
                                          </p:stCondLst>
                                        </p:cTn>
                                        <p:tgtEl>
                                          <p:spTgt spid="23"/>
                                        </p:tgtEl>
                                      </p:cBhvr>
                                      <p:to x="100000" y="100000"/>
                                    </p:animScale>
                                  </p:childTnLst>
                                </p:cTn>
                              </p:par>
                              <p:par>
                                <p:cTn id="21" presetID="1"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Organigramme : Terminateur 29"/>
          <p:cNvSpPr/>
          <p:nvPr/>
        </p:nvSpPr>
        <p:spPr>
          <a:xfrm>
            <a:off x="2428860" y="214290"/>
            <a:ext cx="5643603" cy="428604"/>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dirty="0"/>
              <a:t>logique de réécriture, Maude, RT-Maude</a:t>
            </a:r>
          </a:p>
        </p:txBody>
      </p:sp>
      <p:sp>
        <p:nvSpPr>
          <p:cNvPr id="32" name="Rectangle 31"/>
          <p:cNvSpPr/>
          <p:nvPr/>
        </p:nvSpPr>
        <p:spPr>
          <a:xfrm>
            <a:off x="0" y="6500834"/>
            <a:ext cx="9144000" cy="714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44" name="Group 53"/>
          <p:cNvGrpSpPr>
            <a:grpSpLocks/>
          </p:cNvGrpSpPr>
          <p:nvPr/>
        </p:nvGrpSpPr>
        <p:grpSpPr bwMode="auto">
          <a:xfrm>
            <a:off x="2000232" y="214290"/>
            <a:ext cx="381000" cy="381000"/>
            <a:chOff x="2078" y="1680"/>
            <a:chExt cx="1615" cy="1615"/>
          </a:xfrm>
        </p:grpSpPr>
        <p:sp>
          <p:nvSpPr>
            <p:cNvPr id="45" name="Oval 54"/>
            <p:cNvSpPr>
              <a:spLocks noChangeArrowheads="1"/>
            </p:cNvSpPr>
            <p:nvPr/>
          </p:nvSpPr>
          <p:spPr bwMode="gray">
            <a:xfrm>
              <a:off x="2078" y="1680"/>
              <a:ext cx="1615" cy="1615"/>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46" name="Oval 55"/>
            <p:cNvSpPr>
              <a:spLocks noChangeArrowheads="1"/>
            </p:cNvSpPr>
            <p:nvPr/>
          </p:nvSpPr>
          <p:spPr bwMode="gray">
            <a:xfrm>
              <a:off x="2170" y="1771"/>
              <a:ext cx="1430" cy="1430"/>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47" name="Oval 56"/>
            <p:cNvSpPr>
              <a:spLocks noChangeArrowheads="1"/>
            </p:cNvSpPr>
            <p:nvPr/>
          </p:nvSpPr>
          <p:spPr bwMode="gray">
            <a:xfrm>
              <a:off x="2253" y="1855"/>
              <a:ext cx="1265" cy="1265"/>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pPr>
                <a:defRPr/>
              </a:pPr>
              <a:endParaRPr lang="fr-FR"/>
            </a:p>
          </p:txBody>
        </p:sp>
        <p:sp>
          <p:nvSpPr>
            <p:cNvPr id="48" name="Oval 57"/>
            <p:cNvSpPr>
              <a:spLocks noChangeArrowheads="1"/>
            </p:cNvSpPr>
            <p:nvPr/>
          </p:nvSpPr>
          <p:spPr bwMode="gray">
            <a:xfrm>
              <a:off x="2254" y="1856"/>
              <a:ext cx="1262" cy="1264"/>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endParaRPr lang="fr-FR"/>
            </a:p>
          </p:txBody>
        </p:sp>
        <p:sp>
          <p:nvSpPr>
            <p:cNvPr id="49" name="Oval 58"/>
            <p:cNvSpPr>
              <a:spLocks noChangeArrowheads="1"/>
            </p:cNvSpPr>
            <p:nvPr/>
          </p:nvSpPr>
          <p:spPr bwMode="gray">
            <a:xfrm>
              <a:off x="2334" y="1936"/>
              <a:ext cx="1097" cy="1104"/>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anchor="ctr">
              <a:spAutoFit/>
            </a:bodyPr>
            <a:lstStyle/>
            <a:p>
              <a:pPr>
                <a:defRPr/>
              </a:pPr>
              <a:endParaRPr lang="fr-FR"/>
            </a:p>
          </p:txBody>
        </p:sp>
      </p:grpSp>
      <p:sp>
        <p:nvSpPr>
          <p:cNvPr id="17" name="Espace réservé du numéro de diapositive 16"/>
          <p:cNvSpPr>
            <a:spLocks noGrp="1"/>
          </p:cNvSpPr>
          <p:nvPr>
            <p:ph type="sldNum" sz="quarter" idx="12"/>
          </p:nvPr>
        </p:nvSpPr>
        <p:spPr>
          <a:xfrm>
            <a:off x="8143900" y="5786454"/>
            <a:ext cx="609600" cy="517524"/>
          </a:xfrm>
        </p:spPr>
        <p:txBody>
          <a:bodyPr/>
          <a:lstStyle/>
          <a:p>
            <a:fld id="{AFD5866A-C2A5-4EBD-9128-4DB3B427EABF}" type="slidenum">
              <a:rPr lang="fr-FR" smtClean="0">
                <a:solidFill>
                  <a:schemeClr val="tx1"/>
                </a:solidFill>
              </a:rPr>
              <a:pPr/>
              <a:t>18</a:t>
            </a:fld>
            <a:endParaRPr lang="fr-FR" dirty="0">
              <a:solidFill>
                <a:schemeClr val="tx1"/>
              </a:solidFill>
            </a:endParaRPr>
          </a:p>
        </p:txBody>
      </p:sp>
      <p:sp>
        <p:nvSpPr>
          <p:cNvPr id="18" name="ZoneTexte 17"/>
          <p:cNvSpPr txBox="1"/>
          <p:nvPr/>
        </p:nvSpPr>
        <p:spPr>
          <a:xfrm>
            <a:off x="0" y="6572272"/>
            <a:ext cx="9144000" cy="569387"/>
          </a:xfrm>
          <a:prstGeom prst="rect">
            <a:avLst/>
          </a:prstGeom>
          <a:noFill/>
        </p:spPr>
        <p:txBody>
          <a:bodyPr wrap="square" rtlCol="0">
            <a:spAutoFit/>
          </a:bodyPr>
          <a:lstStyle/>
          <a:p>
            <a:pPr lvl="0"/>
            <a:r>
              <a:rPr lang="fr-FR" sz="1300" b="1" i="1" dirty="0">
                <a:latin typeface="Book Antiqua" pitchFamily="18" charset="0"/>
              </a:rPr>
              <a:t>CHAKOUR FARIDA   &amp;  </a:t>
            </a:r>
            <a:r>
              <a:rPr lang="fr-FR" sz="1300" b="1" i="1" dirty="0"/>
              <a:t>KEDDARI NOUR EL IMENE           Formalisation du protocole </a:t>
            </a:r>
            <a:r>
              <a:rPr lang="fr-FR" sz="1300" b="1" i="1" dirty="0" err="1"/>
              <a:t>Contract</a:t>
            </a:r>
            <a:r>
              <a:rPr lang="fr-FR" sz="1300" b="1" i="1" dirty="0"/>
              <a:t>- Net à l’aide de Maude</a:t>
            </a:r>
            <a:endParaRPr lang="fr-FR" sz="1300" dirty="0"/>
          </a:p>
          <a:p>
            <a:endParaRPr lang="fr-FR" dirty="0"/>
          </a:p>
        </p:txBody>
      </p:sp>
      <p:sp>
        <p:nvSpPr>
          <p:cNvPr id="3" name="Rectangle 2"/>
          <p:cNvSpPr/>
          <p:nvPr/>
        </p:nvSpPr>
        <p:spPr>
          <a:xfrm>
            <a:off x="1763688" y="731988"/>
            <a:ext cx="5328592" cy="369332"/>
          </a:xfrm>
          <a:prstGeom prst="rect">
            <a:avLst/>
          </a:prstGeom>
        </p:spPr>
        <p:txBody>
          <a:bodyPr wrap="square">
            <a:spAutoFit/>
          </a:bodyPr>
          <a:lstStyle/>
          <a:p>
            <a:pPr marL="285750" indent="-285750">
              <a:buFont typeface="Wingdings" panose="05000000000000000000" pitchFamily="2" charset="2"/>
              <a:buChar char="v"/>
            </a:pPr>
            <a:r>
              <a:rPr lang="fr-FR" b="1" dirty="0">
                <a:latin typeface="Times New Roman" panose="02020603050405020304" pitchFamily="18" charset="0"/>
                <a:ea typeface="Calibri" panose="020F0502020204030204" pitchFamily="34" charset="0"/>
                <a:cs typeface="Arial" panose="020B0604020202020204" pitchFamily="34" charset="0"/>
              </a:rPr>
              <a:t>Principe de réécriture en logique </a:t>
            </a:r>
            <a:r>
              <a:rPr lang="fr-FR" b="1" dirty="0" smtClean="0">
                <a:latin typeface="Times New Roman" panose="02020603050405020304" pitchFamily="18" charset="0"/>
                <a:ea typeface="Calibri" panose="020F0502020204030204" pitchFamily="34" charset="0"/>
                <a:cs typeface="Arial" panose="020B0604020202020204" pitchFamily="34" charset="0"/>
              </a:rPr>
              <a:t>de  réécriture</a:t>
            </a:r>
            <a:r>
              <a:rPr lang="fr-FR" b="1" dirty="0">
                <a:latin typeface="Times New Roman" panose="02020603050405020304" pitchFamily="18" charset="0"/>
                <a:ea typeface="Calibri" panose="020F0502020204030204" pitchFamily="34" charset="0"/>
                <a:cs typeface="Arial" panose="020B0604020202020204" pitchFamily="34" charset="0"/>
              </a:rPr>
              <a:t>.</a:t>
            </a:r>
            <a:endParaRPr lang="fr-FR" dirty="0"/>
          </a:p>
        </p:txBody>
      </p:sp>
      <p:pic>
        <p:nvPicPr>
          <p:cNvPr id="20" name="Image 19" descr="7.PNG"/>
          <p:cNvPicPr/>
          <p:nvPr/>
        </p:nvPicPr>
        <p:blipFill>
          <a:blip r:embed="rId3"/>
          <a:stretch>
            <a:fillRect/>
          </a:stretch>
        </p:blipFill>
        <p:spPr>
          <a:xfrm>
            <a:off x="1349146" y="1333295"/>
            <a:ext cx="6723317" cy="42231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1" name="Rectangle 20"/>
          <p:cNvSpPr/>
          <p:nvPr/>
        </p:nvSpPr>
        <p:spPr>
          <a:xfrm>
            <a:off x="7884368" y="2"/>
            <a:ext cx="1259632" cy="274682"/>
          </a:xfrm>
          <a:prstGeom prst="rect">
            <a:avLst/>
          </a:prstGeom>
          <a:solidFill>
            <a:srgbClr val="78DAC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SMA</a:t>
            </a:r>
            <a:endParaRPr lang="fr-FR" dirty="0"/>
          </a:p>
        </p:txBody>
      </p:sp>
      <p:pic>
        <p:nvPicPr>
          <p:cNvPr id="16" name="Imag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462" y="21833"/>
            <a:ext cx="1788149" cy="11025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Organigramme : Terminateur 29"/>
          <p:cNvSpPr/>
          <p:nvPr/>
        </p:nvSpPr>
        <p:spPr>
          <a:xfrm>
            <a:off x="2500297" y="285728"/>
            <a:ext cx="5643603" cy="428604"/>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dirty="0"/>
              <a:t>logique de réécriture, Maude, RT-Maude</a:t>
            </a:r>
            <a:endParaRPr lang="fr-FR" b="1" dirty="0"/>
          </a:p>
        </p:txBody>
      </p:sp>
      <p:sp>
        <p:nvSpPr>
          <p:cNvPr id="17" name="ZoneTexte 16"/>
          <p:cNvSpPr txBox="1"/>
          <p:nvPr/>
        </p:nvSpPr>
        <p:spPr>
          <a:xfrm>
            <a:off x="1943273" y="988828"/>
            <a:ext cx="5786479" cy="615553"/>
          </a:xfrm>
          <a:prstGeom prst="rect">
            <a:avLst/>
          </a:prstGeom>
          <a:noFill/>
        </p:spPr>
        <p:txBody>
          <a:bodyPr wrap="square" rtlCol="0">
            <a:spAutoFit/>
          </a:bodyPr>
          <a:lstStyle/>
          <a:p>
            <a:pPr marL="0" lvl="1">
              <a:buFont typeface="Wingdings" pitchFamily="2" charset="2"/>
              <a:buChar char="v"/>
            </a:pPr>
            <a:r>
              <a:rPr lang="fr-FR" sz="1600" b="1" i="1" dirty="0" smtClean="0">
                <a:solidFill>
                  <a:schemeClr val="tx1">
                    <a:lumMod val="95000"/>
                    <a:lumOff val="5000"/>
                  </a:schemeClr>
                </a:solidFill>
                <a:latin typeface="Book Antiqua" pitchFamily="18" charset="0"/>
              </a:rPr>
              <a:t> </a:t>
            </a:r>
            <a:r>
              <a:rPr lang="fr-FR" sz="1600" b="1" dirty="0"/>
              <a:t>Le système Maude </a:t>
            </a:r>
            <a:endParaRPr lang="fr-FR" sz="1600" dirty="0" smtClean="0">
              <a:solidFill>
                <a:schemeClr val="tx1">
                  <a:lumMod val="95000"/>
                  <a:lumOff val="5000"/>
                </a:schemeClr>
              </a:solidFill>
              <a:latin typeface="Book Antiqua" pitchFamily="18" charset="0"/>
              <a:cs typeface="Arial" charset="0"/>
            </a:endParaRPr>
          </a:p>
          <a:p>
            <a:endParaRPr lang="fr-FR" dirty="0">
              <a:latin typeface="Cooper Black" pitchFamily="18" charset="0"/>
            </a:endParaRPr>
          </a:p>
        </p:txBody>
      </p:sp>
      <p:sp>
        <p:nvSpPr>
          <p:cNvPr id="21" name="Rectangle 20"/>
          <p:cNvSpPr/>
          <p:nvPr/>
        </p:nvSpPr>
        <p:spPr>
          <a:xfrm>
            <a:off x="0" y="6500834"/>
            <a:ext cx="9144000" cy="714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28" name="Group 53"/>
          <p:cNvGrpSpPr>
            <a:grpSpLocks/>
          </p:cNvGrpSpPr>
          <p:nvPr/>
        </p:nvGrpSpPr>
        <p:grpSpPr bwMode="auto">
          <a:xfrm>
            <a:off x="2071670" y="285728"/>
            <a:ext cx="381000" cy="381000"/>
            <a:chOff x="2078" y="1680"/>
            <a:chExt cx="1615" cy="1615"/>
          </a:xfrm>
          <a:solidFill>
            <a:srgbClr val="78DAC3"/>
          </a:solidFill>
        </p:grpSpPr>
        <p:sp>
          <p:nvSpPr>
            <p:cNvPr id="37" name="Oval 54"/>
            <p:cNvSpPr>
              <a:spLocks noChangeArrowheads="1"/>
            </p:cNvSpPr>
            <p:nvPr/>
          </p:nvSpPr>
          <p:spPr bwMode="gray">
            <a:xfrm>
              <a:off x="2078" y="1680"/>
              <a:ext cx="1615" cy="161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38" name="Oval 55"/>
            <p:cNvSpPr>
              <a:spLocks noChangeArrowheads="1"/>
            </p:cNvSpPr>
            <p:nvPr/>
          </p:nvSpPr>
          <p:spPr bwMode="gray">
            <a:xfrm>
              <a:off x="2170" y="1771"/>
              <a:ext cx="1430" cy="1430"/>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40" name="Oval 56"/>
            <p:cNvSpPr>
              <a:spLocks noChangeArrowheads="1"/>
            </p:cNvSpPr>
            <p:nvPr/>
          </p:nvSpPr>
          <p:spPr bwMode="gray">
            <a:xfrm>
              <a:off x="2253" y="1855"/>
              <a:ext cx="1265" cy="126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pPr>
                <a:defRPr/>
              </a:pPr>
              <a:endParaRPr lang="fr-FR"/>
            </a:p>
          </p:txBody>
        </p:sp>
        <p:sp>
          <p:nvSpPr>
            <p:cNvPr id="41" name="Oval 57"/>
            <p:cNvSpPr>
              <a:spLocks noChangeArrowheads="1"/>
            </p:cNvSpPr>
            <p:nvPr/>
          </p:nvSpPr>
          <p:spPr bwMode="gray">
            <a:xfrm>
              <a:off x="2254" y="1856"/>
              <a:ext cx="1262" cy="126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endParaRPr lang="fr-FR"/>
            </a:p>
          </p:txBody>
        </p:sp>
        <p:sp>
          <p:nvSpPr>
            <p:cNvPr id="42" name="Oval 58"/>
            <p:cNvSpPr>
              <a:spLocks noChangeArrowheads="1"/>
            </p:cNvSpPr>
            <p:nvPr/>
          </p:nvSpPr>
          <p:spPr bwMode="gray">
            <a:xfrm>
              <a:off x="2334" y="1936"/>
              <a:ext cx="1097" cy="110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anchor="ctr">
              <a:spAutoFit/>
            </a:bodyPr>
            <a:lstStyle/>
            <a:p>
              <a:pPr>
                <a:defRPr/>
              </a:pPr>
              <a:endParaRPr lang="fr-FR"/>
            </a:p>
          </p:txBody>
        </p:sp>
      </p:grpSp>
      <p:sp>
        <p:nvSpPr>
          <p:cNvPr id="16" name="Espace réservé du numéro de diapositive 15"/>
          <p:cNvSpPr>
            <a:spLocks noGrp="1"/>
          </p:cNvSpPr>
          <p:nvPr>
            <p:ph type="sldNum" sz="quarter" idx="12"/>
          </p:nvPr>
        </p:nvSpPr>
        <p:spPr>
          <a:xfrm>
            <a:off x="8143900" y="5715016"/>
            <a:ext cx="609600" cy="517524"/>
          </a:xfrm>
        </p:spPr>
        <p:txBody>
          <a:bodyPr/>
          <a:lstStyle/>
          <a:p>
            <a:fld id="{AFD5866A-C2A5-4EBD-9128-4DB3B427EABF}" type="slidenum">
              <a:rPr lang="fr-FR" smtClean="0"/>
              <a:pPr/>
              <a:t>19</a:t>
            </a:fld>
            <a:endParaRPr lang="fr-FR"/>
          </a:p>
        </p:txBody>
      </p:sp>
      <p:sp>
        <p:nvSpPr>
          <p:cNvPr id="19" name="ZoneTexte 17"/>
          <p:cNvSpPr txBox="1"/>
          <p:nvPr/>
        </p:nvSpPr>
        <p:spPr>
          <a:xfrm>
            <a:off x="0" y="6572272"/>
            <a:ext cx="9144000" cy="569387"/>
          </a:xfrm>
          <a:prstGeom prst="rect">
            <a:avLst/>
          </a:prstGeom>
          <a:noFill/>
        </p:spPr>
        <p:txBody>
          <a:bodyPr wrap="square" rtlCol="0">
            <a:spAutoFit/>
          </a:bodyPr>
          <a:lstStyle/>
          <a:p>
            <a:pPr lvl="0"/>
            <a:r>
              <a:rPr lang="fr-FR" sz="1300" b="1" i="1" dirty="0">
                <a:latin typeface="Book Antiqua" pitchFamily="18" charset="0"/>
              </a:rPr>
              <a:t>CHAKOUR FARIDA   &amp;  </a:t>
            </a:r>
            <a:r>
              <a:rPr lang="fr-FR" sz="1300" b="1" i="1" dirty="0"/>
              <a:t>KEDDARI NOUR EL IMENE           Formalisation du protocole </a:t>
            </a:r>
            <a:r>
              <a:rPr lang="fr-FR" sz="1300" b="1" i="1" dirty="0" err="1"/>
              <a:t>Contract</a:t>
            </a:r>
            <a:r>
              <a:rPr lang="fr-FR" sz="1300" b="1" i="1" dirty="0"/>
              <a:t>- Net à l’aide de Maude</a:t>
            </a:r>
            <a:endParaRPr lang="fr-FR" sz="1300" dirty="0"/>
          </a:p>
          <a:p>
            <a:endParaRPr lang="fr-FR" dirty="0"/>
          </a:p>
        </p:txBody>
      </p:sp>
      <p:pic>
        <p:nvPicPr>
          <p:cNvPr id="20" name="Image 19"/>
          <p:cNvPicPr/>
          <p:nvPr/>
        </p:nvPicPr>
        <p:blipFill>
          <a:blip r:embed="rId3"/>
          <a:stretch>
            <a:fillRect/>
          </a:stretch>
        </p:blipFill>
        <p:spPr>
          <a:xfrm>
            <a:off x="1331640" y="1758561"/>
            <a:ext cx="6812260" cy="380462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2" name="Rectangle 21"/>
          <p:cNvSpPr/>
          <p:nvPr/>
        </p:nvSpPr>
        <p:spPr>
          <a:xfrm>
            <a:off x="7884368" y="2"/>
            <a:ext cx="1259632" cy="285726"/>
          </a:xfrm>
          <a:prstGeom prst="rect">
            <a:avLst/>
          </a:prstGeom>
          <a:solidFill>
            <a:srgbClr val="78DAC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SMA</a:t>
            </a:r>
            <a:endParaRPr lang="fr-FR" dirty="0"/>
          </a:p>
        </p:txBody>
      </p:sp>
      <p:pic>
        <p:nvPicPr>
          <p:cNvPr id="18" name="Imag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391" y="35"/>
            <a:ext cx="1875942" cy="134201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par>
                                <p:cTn id="10" presetID="1"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ZoneTexte 4"/>
          <p:cNvSpPr txBox="1"/>
          <p:nvPr/>
        </p:nvSpPr>
        <p:spPr>
          <a:xfrm>
            <a:off x="323528" y="4293097"/>
            <a:ext cx="2857520" cy="646331"/>
          </a:xfrm>
          <a:prstGeom prst="rect">
            <a:avLst/>
          </a:prstGeom>
          <a:noFill/>
        </p:spPr>
        <p:txBody>
          <a:bodyPr wrap="square" rtlCol="0">
            <a:spAutoFit/>
          </a:bodyPr>
          <a:lstStyle/>
          <a:p>
            <a:endParaRPr lang="fr-FR" b="1" dirty="0" smtClean="0">
              <a:effectLst>
                <a:outerShdw blurRad="38100" dist="38100" dir="2700000" algn="tl">
                  <a:srgbClr val="000000">
                    <a:alpha val="43137"/>
                  </a:srgbClr>
                </a:outerShdw>
              </a:effectLst>
              <a:latin typeface="Times New Roman" pitchFamily="18" charset="0"/>
              <a:cs typeface="Times New Roman" pitchFamily="18" charset="0"/>
            </a:endParaRPr>
          </a:p>
          <a:p>
            <a:r>
              <a:rPr lang="fr-FR" dirty="0" smtClean="0">
                <a:effectLst>
                  <a:outerShdw blurRad="38100" dist="38100" dir="2700000" algn="tl">
                    <a:srgbClr val="000000">
                      <a:alpha val="43137"/>
                    </a:srgbClr>
                  </a:outerShdw>
                </a:effectLst>
                <a:latin typeface="Times New Roman" pitchFamily="18" charset="0"/>
                <a:cs typeface="Times New Roman" pitchFamily="18" charset="0"/>
              </a:rPr>
              <a:t>     </a:t>
            </a:r>
            <a:endParaRPr lang="fr-FR"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4" name="ZoneTexte 5"/>
          <p:cNvSpPr txBox="1"/>
          <p:nvPr/>
        </p:nvSpPr>
        <p:spPr>
          <a:xfrm>
            <a:off x="1142977" y="3857629"/>
            <a:ext cx="6929487" cy="1538883"/>
          </a:xfrm>
          <a:prstGeom prst="rect">
            <a:avLst/>
          </a:prstGeom>
          <a:noFill/>
        </p:spPr>
        <p:txBody>
          <a:bodyPr wrap="square" rtlCol="0">
            <a:spAutoFit/>
          </a:bodyPr>
          <a:lstStyle/>
          <a:p>
            <a:pPr algn="ctr"/>
            <a:r>
              <a:rPr lang="fr-FR" b="1" i="1" dirty="0" smtClean="0">
                <a:effectLst>
                  <a:outerShdw blurRad="38100" dist="38100" dir="2700000" algn="tl">
                    <a:srgbClr val="000000">
                      <a:alpha val="43137"/>
                    </a:srgbClr>
                  </a:outerShdw>
                </a:effectLst>
                <a:latin typeface="Times New Roman" pitchFamily="18" charset="0"/>
                <a:cs typeface="Times New Roman" pitchFamily="18" charset="0"/>
              </a:rPr>
              <a:t>                                                      </a:t>
            </a:r>
          </a:p>
          <a:p>
            <a:pPr algn="ctr"/>
            <a:r>
              <a:rPr lang="fr-FR" b="1" i="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a:t>
            </a:r>
            <a:r>
              <a:rPr lang="fr-FR" b="1" i="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a:t>
            </a:r>
            <a:endParaRPr lang="fr-FR" sz="2000" b="1" i="1" u="sng" dirty="0" smtClean="0">
              <a:effectLst>
                <a:outerShdw blurRad="38100" dist="38100" dir="2700000" algn="tl">
                  <a:srgbClr val="000000">
                    <a:alpha val="43137"/>
                  </a:srgbClr>
                </a:outerShdw>
              </a:effectLst>
              <a:latin typeface="Times New Roman" pitchFamily="18" charset="0"/>
              <a:cs typeface="Times New Roman" pitchFamily="18" charset="0"/>
            </a:endParaRPr>
          </a:p>
          <a:p>
            <a:pPr algn="ctr"/>
            <a:endParaRPr lang="fr-FR" sz="2000" b="1" i="1" dirty="0" smtClean="0">
              <a:effectLst>
                <a:outerShdw blurRad="38100" dist="38100" dir="2700000" algn="tl">
                  <a:srgbClr val="000000">
                    <a:alpha val="43137"/>
                  </a:srgbClr>
                </a:outerShdw>
              </a:effectLst>
              <a:latin typeface="Times New Roman" pitchFamily="18" charset="0"/>
              <a:cs typeface="Times New Roman" pitchFamily="18" charset="0"/>
            </a:endParaRPr>
          </a:p>
          <a:p>
            <a:r>
              <a:rPr lang="fr-FR" sz="2000" b="1" i="1" dirty="0" smtClean="0">
                <a:effectLst>
                  <a:outerShdw blurRad="38100" dist="38100" dir="2700000" algn="tl">
                    <a:srgbClr val="000000">
                      <a:alpha val="43137"/>
                    </a:srgbClr>
                  </a:outerShdw>
                </a:effectLst>
                <a:latin typeface="Times New Roman" pitchFamily="18" charset="0"/>
                <a:cs typeface="Times New Roman" pitchFamily="18" charset="0"/>
              </a:rPr>
              <a:t>                                                                     </a:t>
            </a:r>
          </a:p>
          <a:p>
            <a:endParaRPr lang="fr-FR" sz="1600" i="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5" name="ZoneTexte 7"/>
          <p:cNvSpPr txBox="1"/>
          <p:nvPr/>
        </p:nvSpPr>
        <p:spPr>
          <a:xfrm>
            <a:off x="500034" y="3357562"/>
            <a:ext cx="3639918" cy="2215991"/>
          </a:xfrm>
          <a:prstGeom prst="rect">
            <a:avLst/>
          </a:prstGeom>
          <a:noFill/>
        </p:spPr>
        <p:txBody>
          <a:bodyPr wrap="square" rtlCol="0">
            <a:spAutoFit/>
          </a:bodyPr>
          <a:lstStyle/>
          <a:p>
            <a:pPr algn="ctr"/>
            <a:endParaRPr lang="fr-FR" sz="2000" b="1" i="1" u="sng" dirty="0" smtClean="0">
              <a:effectLst>
                <a:outerShdw blurRad="38100" dist="38100" dir="2700000" algn="tl">
                  <a:srgbClr val="000000">
                    <a:alpha val="43137"/>
                  </a:srgbClr>
                </a:outerShdw>
              </a:effectLst>
              <a:latin typeface="Times New Roman" pitchFamily="18" charset="0"/>
              <a:cs typeface="Times New Roman" pitchFamily="18" charset="0"/>
            </a:endParaRPr>
          </a:p>
          <a:p>
            <a:pPr algn="ctr"/>
            <a:r>
              <a:rPr lang="fr-FR" sz="2000" b="1" i="1" u="sng" dirty="0" smtClean="0">
                <a:effectLst>
                  <a:outerShdw blurRad="38100" dist="38100" dir="2700000" algn="tl">
                    <a:srgbClr val="000000">
                      <a:alpha val="43137"/>
                    </a:srgbClr>
                  </a:outerShdw>
                </a:effectLst>
                <a:latin typeface="Times New Roman" pitchFamily="18" charset="0"/>
                <a:cs typeface="Times New Roman" pitchFamily="18" charset="0"/>
              </a:rPr>
              <a:t>Réalisé par:</a:t>
            </a:r>
          </a:p>
          <a:p>
            <a:pPr algn="ctr"/>
            <a:endParaRPr lang="fr-FR" sz="2000" i="1" dirty="0" smtClean="0">
              <a:effectLst>
                <a:outerShdw blurRad="38100" dist="38100" dir="2700000" algn="tl">
                  <a:srgbClr val="000000">
                    <a:alpha val="43137"/>
                  </a:srgbClr>
                </a:outerShdw>
              </a:effectLst>
              <a:latin typeface="Times New Roman" pitchFamily="18" charset="0"/>
              <a:cs typeface="Times New Roman" pitchFamily="18" charset="0"/>
            </a:endParaRPr>
          </a:p>
          <a:p>
            <a:pPr lvl="0">
              <a:buFont typeface="Wingdings" pitchFamily="2" charset="2"/>
              <a:buChar char="v"/>
            </a:pPr>
            <a:r>
              <a:rPr lang="fr-FR" sz="2000" b="1" i="1" dirty="0"/>
              <a:t>KEDDARI NOUR EL IMENE                                                                  </a:t>
            </a:r>
            <a:endParaRPr lang="fr-FR" sz="2000" b="1" i="1" dirty="0" smtClean="0">
              <a:effectLst>
                <a:outerShdw blurRad="38100" dist="38100" dir="2700000" algn="tl">
                  <a:srgbClr val="000000">
                    <a:alpha val="43137"/>
                  </a:srgbClr>
                </a:outerShdw>
              </a:effectLst>
              <a:latin typeface="Times New Roman" pitchFamily="18" charset="0"/>
              <a:cs typeface="Times New Roman" pitchFamily="18" charset="0"/>
            </a:endParaRPr>
          </a:p>
          <a:p>
            <a:endParaRPr lang="fr-FR" sz="2000" b="1" i="1" dirty="0" smtClean="0">
              <a:effectLst>
                <a:outerShdw blurRad="38100" dist="38100" dir="2700000" algn="tl">
                  <a:srgbClr val="000000">
                    <a:alpha val="43137"/>
                  </a:srgbClr>
                </a:outerShdw>
              </a:effectLst>
              <a:latin typeface="Times New Roman" pitchFamily="18" charset="0"/>
              <a:cs typeface="Times New Roman" pitchFamily="18" charset="0"/>
            </a:endParaRPr>
          </a:p>
          <a:p>
            <a:pPr>
              <a:buFont typeface="Wingdings" pitchFamily="2" charset="2"/>
              <a:buChar char="v"/>
            </a:pPr>
            <a:r>
              <a:rPr lang="fr-FR" sz="2000" b="1" i="1" dirty="0" smtClean="0">
                <a:effectLst>
                  <a:outerShdw blurRad="38100" dist="38100" dir="2700000" algn="tl">
                    <a:srgbClr val="000000">
                      <a:alpha val="43137"/>
                    </a:srgbClr>
                  </a:outerShdw>
                </a:effectLst>
                <a:latin typeface="Times New Roman" pitchFamily="18" charset="0"/>
                <a:cs typeface="Times New Roman" pitchFamily="18" charset="0"/>
              </a:rPr>
              <a:t>CHAKOUR FARIDA</a:t>
            </a:r>
          </a:p>
          <a:p>
            <a:endParaRPr lang="fr-FR" b="1" dirty="0">
              <a:latin typeface="Times New Roman" pitchFamily="18" charset="0"/>
              <a:cs typeface="Times New Roman" pitchFamily="18" charset="0"/>
            </a:endParaRPr>
          </a:p>
        </p:txBody>
      </p:sp>
      <p:sp>
        <p:nvSpPr>
          <p:cNvPr id="17" name="Rectangle 16"/>
          <p:cNvSpPr/>
          <p:nvPr/>
        </p:nvSpPr>
        <p:spPr>
          <a:xfrm>
            <a:off x="0" y="6381328"/>
            <a:ext cx="9144000" cy="71438"/>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18" name="ZoneTexte 14"/>
          <p:cNvSpPr txBox="1"/>
          <p:nvPr/>
        </p:nvSpPr>
        <p:spPr>
          <a:xfrm>
            <a:off x="785786" y="714356"/>
            <a:ext cx="7429552" cy="738664"/>
          </a:xfrm>
          <a:prstGeom prst="rect">
            <a:avLst/>
          </a:prstGeom>
          <a:noFill/>
        </p:spPr>
        <p:txBody>
          <a:bodyPr wrap="square" rtlCol="0">
            <a:spAutoFit/>
          </a:bodyPr>
          <a:lstStyle/>
          <a:p>
            <a:pPr algn="ctr">
              <a:spcBef>
                <a:spcPct val="0"/>
              </a:spcBef>
            </a:pPr>
            <a:r>
              <a:rPr lang="fr-FR" sz="1400" b="1" i="1" dirty="0" smtClean="0">
                <a:latin typeface="Times New Roman" pitchFamily="18" charset="0"/>
                <a:cs typeface="Times New Roman" pitchFamily="18" charset="0"/>
              </a:rPr>
              <a:t>Mémoire de Fin d'études </a:t>
            </a:r>
          </a:p>
          <a:p>
            <a:pPr algn="ctr">
              <a:spcBef>
                <a:spcPct val="0"/>
              </a:spcBef>
            </a:pPr>
            <a:r>
              <a:rPr lang="fr-FR" sz="1400" b="1" i="1" dirty="0" smtClean="0">
                <a:latin typeface="Times New Roman" pitchFamily="18" charset="0"/>
                <a:cs typeface="Times New Roman" pitchFamily="18" charset="0"/>
              </a:rPr>
              <a:t>  En vue d’obtention du diplôme de </a:t>
            </a:r>
            <a:br>
              <a:rPr lang="fr-FR" sz="1400" b="1" i="1" dirty="0" smtClean="0">
                <a:latin typeface="Times New Roman" pitchFamily="18" charset="0"/>
                <a:cs typeface="Times New Roman" pitchFamily="18" charset="0"/>
              </a:rPr>
            </a:br>
            <a:r>
              <a:rPr lang="fr-FR" sz="1400" b="1" i="1" dirty="0" smtClean="0">
                <a:latin typeface="Times New Roman" pitchFamily="18" charset="0"/>
                <a:cs typeface="Times New Roman" pitchFamily="18" charset="0"/>
              </a:rPr>
              <a:t>LICENCE académique en informatique</a:t>
            </a:r>
          </a:p>
        </p:txBody>
      </p:sp>
      <p:sp>
        <p:nvSpPr>
          <p:cNvPr id="19" name="Rectangle 18"/>
          <p:cNvSpPr/>
          <p:nvPr/>
        </p:nvSpPr>
        <p:spPr>
          <a:xfrm>
            <a:off x="0" y="428604"/>
            <a:ext cx="9144000" cy="71438"/>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20" name="ZoneTexte 16"/>
          <p:cNvSpPr txBox="1"/>
          <p:nvPr/>
        </p:nvSpPr>
        <p:spPr>
          <a:xfrm>
            <a:off x="3214678" y="5643578"/>
            <a:ext cx="3571900" cy="461665"/>
          </a:xfrm>
          <a:prstGeom prst="rect">
            <a:avLst/>
          </a:prstGeom>
          <a:noFill/>
        </p:spPr>
        <p:txBody>
          <a:bodyPr wrap="square" rtlCol="0">
            <a:spAutoFit/>
          </a:bodyPr>
          <a:lstStyle/>
          <a:p>
            <a:r>
              <a:rPr lang="fr-FR" sz="2400" b="1" i="1" dirty="0" smtClean="0">
                <a:latin typeface="Times New Roman" pitchFamily="18" charset="0"/>
                <a:cs typeface="Times New Roman" pitchFamily="18" charset="0"/>
              </a:rPr>
              <a:t>Promotion  2014 / 2015</a:t>
            </a:r>
            <a:endParaRPr lang="fr-FR" sz="2400" b="1" i="1" dirty="0">
              <a:latin typeface="Times New Roman" pitchFamily="18" charset="0"/>
              <a:cs typeface="Times New Roman" pitchFamily="18" charset="0"/>
            </a:endParaRPr>
          </a:p>
        </p:txBody>
      </p:sp>
      <p:sp>
        <p:nvSpPr>
          <p:cNvPr id="21" name="ZoneTexte 17"/>
          <p:cNvSpPr txBox="1"/>
          <p:nvPr/>
        </p:nvSpPr>
        <p:spPr>
          <a:xfrm>
            <a:off x="39189" y="39189"/>
            <a:ext cx="9144000" cy="369332"/>
          </a:xfrm>
          <a:prstGeom prst="rect">
            <a:avLst/>
          </a:prstGeom>
          <a:noFill/>
        </p:spPr>
        <p:txBody>
          <a:bodyPr wrap="square" rtlCol="0">
            <a:spAutoFit/>
          </a:bodyPr>
          <a:lstStyle/>
          <a:p>
            <a:r>
              <a:rPr lang="fr-FR" b="1" i="1" dirty="0" smtClean="0">
                <a:latin typeface="Book Antiqua" pitchFamily="18" charset="0"/>
                <a:ea typeface="Times New Roman"/>
                <a:cs typeface="Arial"/>
              </a:rPr>
              <a:t> </a:t>
            </a:r>
            <a:r>
              <a:rPr lang="fr-FR" sz="1600" b="1" i="1" dirty="0" smtClean="0">
                <a:latin typeface="Book Antiqua" pitchFamily="18" charset="0"/>
                <a:ea typeface="Times New Roman"/>
                <a:cs typeface="Arial"/>
              </a:rPr>
              <a:t>UNIV  Ferhat Abbes Sétif 1         </a:t>
            </a:r>
            <a:r>
              <a:rPr lang="fr-FR" sz="1600" b="1" i="1" dirty="0" smtClean="0">
                <a:latin typeface="Book Antiqua" pitchFamily="18" charset="0"/>
                <a:ea typeface="Times New Roman"/>
              </a:rPr>
              <a:t>FAC Sciences          In</a:t>
            </a:r>
            <a:r>
              <a:rPr lang="fr-FR" sz="1600" b="1" i="1" dirty="0" smtClean="0">
                <a:latin typeface="Book Antiqua" pitchFamily="18" charset="0"/>
                <a:ea typeface="Times New Roman"/>
                <a:cs typeface="Arial"/>
              </a:rPr>
              <a:t>formatique             3</a:t>
            </a:r>
            <a:r>
              <a:rPr lang="fr-FR" sz="1600" b="1" i="1" dirty="0" smtClean="0">
                <a:latin typeface="Book Antiqua" pitchFamily="18" charset="0"/>
              </a:rPr>
              <a:t>A Licence  Info</a:t>
            </a:r>
            <a:endParaRPr lang="fr-FR" sz="1600" dirty="0"/>
          </a:p>
        </p:txBody>
      </p:sp>
      <p:sp>
        <p:nvSpPr>
          <p:cNvPr id="23" name="ZoneTexte 22"/>
          <p:cNvSpPr txBox="1"/>
          <p:nvPr/>
        </p:nvSpPr>
        <p:spPr>
          <a:xfrm>
            <a:off x="4080618" y="3882932"/>
            <a:ext cx="5049110" cy="1154162"/>
          </a:xfrm>
          <a:prstGeom prst="rect">
            <a:avLst/>
          </a:prstGeom>
          <a:noFill/>
        </p:spPr>
        <p:txBody>
          <a:bodyPr wrap="square" rtlCol="0">
            <a:spAutoFit/>
          </a:bodyPr>
          <a:lstStyle/>
          <a:p>
            <a:pPr algn="ctr">
              <a:lnSpc>
                <a:spcPct val="150000"/>
              </a:lnSpc>
            </a:pPr>
            <a:r>
              <a:rPr lang="fr-FR" sz="2200" b="1" i="1" u="sng" dirty="0" smtClean="0"/>
              <a:t>Encadré par :</a:t>
            </a:r>
            <a:endParaRPr lang="fr-FR" sz="2200" b="1" i="1" dirty="0"/>
          </a:p>
          <a:p>
            <a:pPr algn="ctr">
              <a:lnSpc>
                <a:spcPct val="150000"/>
              </a:lnSpc>
            </a:pPr>
            <a:r>
              <a:rPr lang="en-US" sz="2400" b="1" i="1" dirty="0" smtClean="0"/>
              <a:t>Mr</a:t>
            </a:r>
            <a:r>
              <a:rPr lang="en-US" sz="2400" b="1" i="1" dirty="0"/>
              <a:t>. LAOUADI Mohamed Amin</a:t>
            </a:r>
            <a:r>
              <a:rPr lang="en-US" sz="2400" b="1" dirty="0"/>
              <a:t> </a:t>
            </a:r>
            <a:endParaRPr lang="fr-FR" sz="2200" b="1" i="1" u="sng" dirty="0" smtClean="0"/>
          </a:p>
        </p:txBody>
      </p:sp>
      <p:sp>
        <p:nvSpPr>
          <p:cNvPr id="24" name="Espace réservé du numéro de diapositive 23"/>
          <p:cNvSpPr>
            <a:spLocks noGrp="1"/>
          </p:cNvSpPr>
          <p:nvPr>
            <p:ph type="sldNum" sz="quarter" idx="12"/>
          </p:nvPr>
        </p:nvSpPr>
        <p:spPr>
          <a:xfrm>
            <a:off x="7286644" y="5286388"/>
            <a:ext cx="609600" cy="517524"/>
          </a:xfrm>
        </p:spPr>
        <p:txBody>
          <a:bodyPr/>
          <a:lstStyle/>
          <a:p>
            <a:fld id="{AFD5866A-C2A5-4EBD-9128-4DB3B427EABF}" type="slidenum">
              <a:rPr lang="fr-FR" smtClean="0"/>
              <a:pPr/>
              <a:t>2</a:t>
            </a:fld>
            <a:endParaRPr lang="fr-FR" dirty="0"/>
          </a:p>
        </p:txBody>
      </p:sp>
      <p:sp>
        <p:nvSpPr>
          <p:cNvPr id="16" name="ZoneTexte 17"/>
          <p:cNvSpPr txBox="1"/>
          <p:nvPr/>
        </p:nvSpPr>
        <p:spPr>
          <a:xfrm>
            <a:off x="7105" y="6457798"/>
            <a:ext cx="9144000" cy="292388"/>
          </a:xfrm>
          <a:prstGeom prst="rect">
            <a:avLst/>
          </a:prstGeom>
          <a:noFill/>
        </p:spPr>
        <p:txBody>
          <a:bodyPr wrap="square" rtlCol="0">
            <a:spAutoFit/>
          </a:bodyPr>
          <a:lstStyle/>
          <a:p>
            <a:pPr lvl="0"/>
            <a:r>
              <a:rPr lang="fr-FR" sz="1300" b="1" i="1" dirty="0" smtClean="0">
                <a:latin typeface="Book Antiqua" panose="02040602050305030304" pitchFamily="18" charset="0"/>
              </a:rPr>
              <a:t>CHAKOUR FARIDA   &amp;  </a:t>
            </a:r>
            <a:r>
              <a:rPr lang="fr-FR" sz="1300" b="1" i="1" dirty="0">
                <a:latin typeface="Book Antiqua" panose="02040602050305030304" pitchFamily="18" charset="0"/>
              </a:rPr>
              <a:t>KEDDARI NOUR EL IMENE         </a:t>
            </a:r>
            <a:r>
              <a:rPr lang="fr-FR" sz="1300" b="1" i="1" dirty="0" smtClean="0">
                <a:latin typeface="Book Antiqua" panose="02040602050305030304" pitchFamily="18" charset="0"/>
              </a:rPr>
              <a:t>  Formalisation du protocole Contract- Net à l’aide de Maude</a:t>
            </a:r>
            <a:endParaRPr lang="fr-FR" sz="1300" dirty="0">
              <a:latin typeface="Book Antiqua" panose="02040602050305030304" pitchFamily="18" charset="0"/>
            </a:endParaRPr>
          </a:p>
        </p:txBody>
      </p:sp>
      <p:pic>
        <p:nvPicPr>
          <p:cNvPr id="22" name="Image 21"/>
          <p:cNvPicPr/>
          <p:nvPr/>
        </p:nvPicPr>
        <p:blipFill>
          <a:blip r:embed="rId2"/>
          <a:srcRect/>
          <a:stretch>
            <a:fillRect/>
          </a:stretch>
        </p:blipFill>
        <p:spPr bwMode="auto">
          <a:xfrm>
            <a:off x="2268874" y="1610802"/>
            <a:ext cx="5017770" cy="187452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0" fill="hold"/>
                                        <p:tgtEl>
                                          <p:spTgt spid="21"/>
                                        </p:tgtEl>
                                        <p:attrNameLst>
                                          <p:attrName>ppt_x</p:attrName>
                                        </p:attrNameLst>
                                      </p:cBhvr>
                                      <p:tavLst>
                                        <p:tav tm="0">
                                          <p:val>
                                            <p:strVal val="0-#ppt_w/2"/>
                                          </p:val>
                                        </p:tav>
                                        <p:tav tm="100000">
                                          <p:val>
                                            <p:strVal val="#ppt_x"/>
                                          </p:val>
                                        </p:tav>
                                      </p:tavLst>
                                    </p:anim>
                                    <p:anim calcmode="lin" valueType="num">
                                      <p:cBhvr additive="base">
                                        <p:cTn id="12" dur="5000" fill="hold"/>
                                        <p:tgtEl>
                                          <p:spTgt spid="21"/>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1+#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2000" fill="hold"/>
                                        <p:tgtEl>
                                          <p:spTgt spid="18"/>
                                        </p:tgtEl>
                                        <p:attrNameLst>
                                          <p:attrName>ppt_x</p:attrName>
                                        </p:attrNameLst>
                                      </p:cBhvr>
                                      <p:tavLst>
                                        <p:tav tm="0">
                                          <p:val>
                                            <p:strVal val="#ppt_x"/>
                                          </p:val>
                                        </p:tav>
                                        <p:tav tm="100000">
                                          <p:val>
                                            <p:strVal val="#ppt_x"/>
                                          </p:val>
                                        </p:tav>
                                      </p:tavLst>
                                    </p:anim>
                                    <p:anim calcmode="lin" valueType="num">
                                      <p:cBhvr additive="base">
                                        <p:cTn id="20" dur="2000" fill="hold"/>
                                        <p:tgtEl>
                                          <p:spTgt spid="18"/>
                                        </p:tgtEl>
                                        <p:attrNameLst>
                                          <p:attrName>ppt_y</p:attrName>
                                        </p:attrNameLst>
                                      </p:cBhvr>
                                      <p:tavLst>
                                        <p:tav tm="0">
                                          <p:val>
                                            <p:strVal val="0-#ppt_h/2"/>
                                          </p:val>
                                        </p:tav>
                                        <p:tav tm="100000">
                                          <p:val>
                                            <p:strVal val="#ppt_y"/>
                                          </p:val>
                                        </p:tav>
                                      </p:tavLst>
                                    </p:anim>
                                  </p:childTnLst>
                                </p:cTn>
                              </p:par>
                              <p:par>
                                <p:cTn id="21" presetID="2" presetClass="entr" presetSubtype="8" fill="hold" grpId="0" nodeType="withEffect">
                                  <p:stCondLst>
                                    <p:cond delay="200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2000" fill="hold"/>
                                        <p:tgtEl>
                                          <p:spTgt spid="15"/>
                                        </p:tgtEl>
                                        <p:attrNameLst>
                                          <p:attrName>ppt_x</p:attrName>
                                        </p:attrNameLst>
                                      </p:cBhvr>
                                      <p:tavLst>
                                        <p:tav tm="0">
                                          <p:val>
                                            <p:strVal val="0-#ppt_w/2"/>
                                          </p:val>
                                        </p:tav>
                                        <p:tav tm="100000">
                                          <p:val>
                                            <p:strVal val="#ppt_x"/>
                                          </p:val>
                                        </p:tav>
                                      </p:tavLst>
                                    </p:anim>
                                    <p:anim calcmode="lin" valueType="num">
                                      <p:cBhvr additive="base">
                                        <p:cTn id="24" dur="2000" fill="hold"/>
                                        <p:tgtEl>
                                          <p:spTgt spid="15"/>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200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2000" fill="hold"/>
                                        <p:tgtEl>
                                          <p:spTgt spid="20"/>
                                        </p:tgtEl>
                                        <p:attrNameLst>
                                          <p:attrName>ppt_x</p:attrName>
                                        </p:attrNameLst>
                                      </p:cBhvr>
                                      <p:tavLst>
                                        <p:tav tm="0">
                                          <p:val>
                                            <p:strVal val="1+#ppt_w/2"/>
                                          </p:val>
                                        </p:tav>
                                        <p:tav tm="100000">
                                          <p:val>
                                            <p:strVal val="#ppt_x"/>
                                          </p:val>
                                        </p:tav>
                                      </p:tavLst>
                                    </p:anim>
                                    <p:anim calcmode="lin" valueType="num">
                                      <p:cBhvr additive="base">
                                        <p:cTn id="28" dur="2000" fill="hold"/>
                                        <p:tgtEl>
                                          <p:spTgt spid="2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200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2000" fill="hold"/>
                                        <p:tgtEl>
                                          <p:spTgt spid="23"/>
                                        </p:tgtEl>
                                        <p:attrNameLst>
                                          <p:attrName>ppt_x</p:attrName>
                                        </p:attrNameLst>
                                      </p:cBhvr>
                                      <p:tavLst>
                                        <p:tav tm="0">
                                          <p:val>
                                            <p:strVal val="1+#ppt_w/2"/>
                                          </p:val>
                                        </p:tav>
                                        <p:tav tm="100000">
                                          <p:val>
                                            <p:strVal val="#ppt_x"/>
                                          </p:val>
                                        </p:tav>
                                      </p:tavLst>
                                    </p:anim>
                                    <p:anim calcmode="lin" valueType="num">
                                      <p:cBhvr additive="base">
                                        <p:cTn id="32" dur="2000" fill="hold"/>
                                        <p:tgtEl>
                                          <p:spTgt spid="23"/>
                                        </p:tgtEl>
                                        <p:attrNameLst>
                                          <p:attrName>ppt_y</p:attrName>
                                        </p:attrNameLst>
                                      </p:cBhvr>
                                      <p:tavLst>
                                        <p:tav tm="0">
                                          <p:val>
                                            <p:strVal val="#ppt_y"/>
                                          </p:val>
                                        </p:tav>
                                        <p:tav tm="100000">
                                          <p:val>
                                            <p:strVal val="#ppt_y"/>
                                          </p:val>
                                        </p:tav>
                                      </p:tavLst>
                                    </p:anim>
                                  </p:childTnLst>
                                </p:cTn>
                              </p:par>
                              <p:par>
                                <p:cTn id="33" presetID="6" presetClass="entr" presetSubtype="16" fill="hold" grpId="0" nodeType="withEffect">
                                  <p:stCondLst>
                                    <p:cond delay="2000"/>
                                  </p:stCondLst>
                                  <p:childTnLst>
                                    <p:set>
                                      <p:cBhvr>
                                        <p:cTn id="34" dur="1" fill="hold">
                                          <p:stCondLst>
                                            <p:cond delay="0"/>
                                          </p:stCondLst>
                                        </p:cTn>
                                        <p:tgtEl>
                                          <p:spTgt spid="13"/>
                                        </p:tgtEl>
                                        <p:attrNameLst>
                                          <p:attrName>style.visibility</p:attrName>
                                        </p:attrNameLst>
                                      </p:cBhvr>
                                      <p:to>
                                        <p:strVal val="visible"/>
                                      </p:to>
                                    </p:set>
                                    <p:animEffect transition="in" filter="circle(in)">
                                      <p:cBhvr>
                                        <p:cTn id="35" dur="2000"/>
                                        <p:tgtEl>
                                          <p:spTgt spid="13"/>
                                        </p:tgtEl>
                                      </p:cBhvr>
                                    </p:animEffect>
                                  </p:childTnLst>
                                </p:cTn>
                              </p:par>
                              <p:par>
                                <p:cTn id="36" presetID="6" presetClass="entr" presetSubtype="16"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circle(in)">
                                      <p:cBhvr>
                                        <p:cTn id="38" dur="2000"/>
                                        <p:tgtEl>
                                          <p:spTgt spid="14"/>
                                        </p:tgtEl>
                                      </p:cBhvr>
                                    </p:animEffect>
                                  </p:childTnLst>
                                </p:cTn>
                              </p:par>
                              <p:par>
                                <p:cTn id="39" presetID="1"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7" grpId="0" animBg="1"/>
      <p:bldP spid="18" grpId="0"/>
      <p:bldP spid="19" grpId="0" animBg="1"/>
      <p:bldP spid="20" grpId="0"/>
      <p:bldP spid="23" grpId="0"/>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Organigramme : Terminateur 29"/>
          <p:cNvSpPr/>
          <p:nvPr/>
        </p:nvSpPr>
        <p:spPr>
          <a:xfrm>
            <a:off x="2483012" y="224149"/>
            <a:ext cx="5643603" cy="428604"/>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dirty="0"/>
              <a:t>logique de réécriture, Maude, RT-Maude</a:t>
            </a:r>
          </a:p>
        </p:txBody>
      </p:sp>
      <p:sp>
        <p:nvSpPr>
          <p:cNvPr id="21" name="Rectangle 20"/>
          <p:cNvSpPr/>
          <p:nvPr/>
        </p:nvSpPr>
        <p:spPr>
          <a:xfrm>
            <a:off x="0" y="6500834"/>
            <a:ext cx="9144000" cy="714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29" name="Group 53"/>
          <p:cNvGrpSpPr>
            <a:grpSpLocks/>
          </p:cNvGrpSpPr>
          <p:nvPr/>
        </p:nvGrpSpPr>
        <p:grpSpPr bwMode="auto">
          <a:xfrm>
            <a:off x="2071670" y="285728"/>
            <a:ext cx="381000" cy="381000"/>
            <a:chOff x="2078" y="1680"/>
            <a:chExt cx="1615" cy="1615"/>
          </a:xfrm>
          <a:solidFill>
            <a:srgbClr val="78DAC3"/>
          </a:solidFill>
        </p:grpSpPr>
        <p:sp>
          <p:nvSpPr>
            <p:cNvPr id="31" name="Oval 54"/>
            <p:cNvSpPr>
              <a:spLocks noChangeArrowheads="1"/>
            </p:cNvSpPr>
            <p:nvPr/>
          </p:nvSpPr>
          <p:spPr bwMode="gray">
            <a:xfrm>
              <a:off x="2078" y="1680"/>
              <a:ext cx="1615" cy="161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32" name="Oval 55"/>
            <p:cNvSpPr>
              <a:spLocks noChangeArrowheads="1"/>
            </p:cNvSpPr>
            <p:nvPr/>
          </p:nvSpPr>
          <p:spPr bwMode="gray">
            <a:xfrm>
              <a:off x="2170" y="1771"/>
              <a:ext cx="1430" cy="1430"/>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33" name="Oval 56"/>
            <p:cNvSpPr>
              <a:spLocks noChangeArrowheads="1"/>
            </p:cNvSpPr>
            <p:nvPr/>
          </p:nvSpPr>
          <p:spPr bwMode="gray">
            <a:xfrm>
              <a:off x="2253" y="1855"/>
              <a:ext cx="1265" cy="126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pPr>
                <a:defRPr/>
              </a:pPr>
              <a:endParaRPr lang="fr-FR"/>
            </a:p>
          </p:txBody>
        </p:sp>
        <p:sp>
          <p:nvSpPr>
            <p:cNvPr id="34" name="Oval 57"/>
            <p:cNvSpPr>
              <a:spLocks noChangeArrowheads="1"/>
            </p:cNvSpPr>
            <p:nvPr/>
          </p:nvSpPr>
          <p:spPr bwMode="gray">
            <a:xfrm>
              <a:off x="2254" y="1856"/>
              <a:ext cx="1262" cy="126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endParaRPr lang="fr-FR"/>
            </a:p>
          </p:txBody>
        </p:sp>
        <p:sp>
          <p:nvSpPr>
            <p:cNvPr id="35" name="Oval 58"/>
            <p:cNvSpPr>
              <a:spLocks noChangeArrowheads="1"/>
            </p:cNvSpPr>
            <p:nvPr/>
          </p:nvSpPr>
          <p:spPr bwMode="gray">
            <a:xfrm>
              <a:off x="2334" y="1936"/>
              <a:ext cx="1097" cy="110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anchor="ctr">
              <a:spAutoFit/>
            </a:bodyPr>
            <a:lstStyle/>
            <a:p>
              <a:pPr>
                <a:defRPr/>
              </a:pPr>
              <a:endParaRPr lang="fr-FR"/>
            </a:p>
          </p:txBody>
        </p:sp>
      </p:grpSp>
      <p:sp>
        <p:nvSpPr>
          <p:cNvPr id="15" name="Espace réservé du numéro de diapositive 14"/>
          <p:cNvSpPr>
            <a:spLocks noGrp="1"/>
          </p:cNvSpPr>
          <p:nvPr>
            <p:ph type="sldNum" sz="quarter" idx="12"/>
          </p:nvPr>
        </p:nvSpPr>
        <p:spPr>
          <a:xfrm>
            <a:off x="8143900" y="5715016"/>
            <a:ext cx="609600" cy="517524"/>
          </a:xfrm>
        </p:spPr>
        <p:txBody>
          <a:bodyPr/>
          <a:lstStyle/>
          <a:p>
            <a:fld id="{AFD5866A-C2A5-4EBD-9128-4DB3B427EABF}" type="slidenum">
              <a:rPr lang="fr-FR" smtClean="0"/>
              <a:pPr/>
              <a:t>20</a:t>
            </a:fld>
            <a:endParaRPr lang="fr-FR"/>
          </a:p>
        </p:txBody>
      </p:sp>
      <p:sp>
        <p:nvSpPr>
          <p:cNvPr id="2" name="Rectangle 1"/>
          <p:cNvSpPr/>
          <p:nvPr/>
        </p:nvSpPr>
        <p:spPr>
          <a:xfrm>
            <a:off x="761442" y="1439815"/>
            <a:ext cx="3585790" cy="463397"/>
          </a:xfrm>
          <a:prstGeom prst="rect">
            <a:avLst/>
          </a:prstGeom>
        </p:spPr>
        <p:txBody>
          <a:bodyPr wrap="none">
            <a:spAutoFit/>
          </a:bodyPr>
          <a:lstStyle/>
          <a:p>
            <a:pPr marL="285750" lvl="0" indent="-285750" algn="just">
              <a:lnSpc>
                <a:spcPct val="150000"/>
              </a:lnSpc>
              <a:spcAft>
                <a:spcPts val="1000"/>
              </a:spcAft>
              <a:buFont typeface="Wingdings" panose="05000000000000000000" pitchFamily="2" charset="2"/>
              <a:buChar char="v"/>
            </a:pPr>
            <a:r>
              <a:rPr lang="en-US" b="1" dirty="0">
                <a:latin typeface="Times New Roman" panose="02020603050405020304" pitchFamily="18" charset="0"/>
                <a:ea typeface="Calibri" panose="020F0502020204030204" pitchFamily="34" charset="0"/>
                <a:cs typeface="Arial" panose="020B0604020202020204" pitchFamily="34" charset="0"/>
              </a:rPr>
              <a:t>Real-Time Maude ( RT Maude</a:t>
            </a:r>
            <a:r>
              <a:rPr lang="en-US" b="1" dirty="0" smtClean="0">
                <a:latin typeface="Times New Roman" panose="02020603050405020304" pitchFamily="18" charset="0"/>
                <a:ea typeface="Calibri" panose="020F0502020204030204" pitchFamily="34" charset="0"/>
                <a:cs typeface="Arial" panose="020B0604020202020204" pitchFamily="34" charset="0"/>
              </a:rPr>
              <a:t>)</a:t>
            </a:r>
            <a:endParaRPr lang="fr-FR" sz="1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Rectangle 3"/>
          <p:cNvSpPr/>
          <p:nvPr/>
        </p:nvSpPr>
        <p:spPr>
          <a:xfrm>
            <a:off x="761442" y="2083311"/>
            <a:ext cx="3854581" cy="369332"/>
          </a:xfrm>
          <a:prstGeom prst="rect">
            <a:avLst/>
          </a:prstGeom>
        </p:spPr>
        <p:txBody>
          <a:bodyPr wrap="none">
            <a:spAutoFit/>
          </a:bodyPr>
          <a:lstStyle/>
          <a:p>
            <a:pPr marL="285750" indent="-285750">
              <a:buFont typeface="Wingdings" panose="05000000000000000000" pitchFamily="2" charset="2"/>
              <a:buChar char="v"/>
            </a:pPr>
            <a:r>
              <a:rPr lang="fr-FR" b="1" dirty="0">
                <a:latin typeface="Times New Roman" panose="02020603050405020304" pitchFamily="18" charset="0"/>
                <a:ea typeface="Calibri" panose="020F0502020204030204" pitchFamily="34" charset="0"/>
              </a:rPr>
              <a:t>Les Modules de Real-Time Maude</a:t>
            </a:r>
            <a:endParaRPr lang="fr-FR" dirty="0"/>
          </a:p>
        </p:txBody>
      </p:sp>
      <p:sp>
        <p:nvSpPr>
          <p:cNvPr id="5" name="Rectangle 4"/>
          <p:cNvSpPr/>
          <p:nvPr/>
        </p:nvSpPr>
        <p:spPr>
          <a:xfrm>
            <a:off x="3275856" y="2913685"/>
            <a:ext cx="3711272" cy="369332"/>
          </a:xfrm>
          <a:prstGeom prst="rect">
            <a:avLst/>
          </a:prstGeom>
        </p:spPr>
        <p:txBody>
          <a:bodyPr wrap="none">
            <a:spAutoFit/>
          </a:bodyPr>
          <a:lstStyle/>
          <a:p>
            <a:pPr marL="285750" indent="-285750">
              <a:buFont typeface="Wingdings" panose="05000000000000000000" pitchFamily="2" charset="2"/>
              <a:buChar char="v"/>
            </a:pPr>
            <a:r>
              <a:rPr lang="fr-FR" i="1" dirty="0">
                <a:latin typeface="Times New Roman" panose="02020603050405020304" pitchFamily="18" charset="0"/>
                <a:ea typeface="Calibri" panose="020F0502020204030204" pitchFamily="34" charset="0"/>
              </a:rPr>
              <a:t>modules orientés objets temporisés</a:t>
            </a:r>
            <a:endParaRPr lang="fr-FR" dirty="0"/>
          </a:p>
        </p:txBody>
      </p:sp>
      <p:sp>
        <p:nvSpPr>
          <p:cNvPr id="6" name="Rectangle 5"/>
          <p:cNvSpPr/>
          <p:nvPr/>
        </p:nvSpPr>
        <p:spPr>
          <a:xfrm>
            <a:off x="1069469" y="2460725"/>
            <a:ext cx="2383986" cy="369332"/>
          </a:xfrm>
          <a:prstGeom prst="rect">
            <a:avLst/>
          </a:prstGeom>
        </p:spPr>
        <p:txBody>
          <a:bodyPr wrap="none">
            <a:spAutoFit/>
          </a:bodyPr>
          <a:lstStyle/>
          <a:p>
            <a:pPr marL="285750" indent="-285750">
              <a:buFont typeface="Wingdings" panose="05000000000000000000" pitchFamily="2" charset="2"/>
              <a:buChar char="v"/>
            </a:pPr>
            <a:r>
              <a:rPr lang="fr-FR" i="1" dirty="0" smtClean="0">
                <a:latin typeface="Times New Roman" panose="02020603050405020304" pitchFamily="18" charset="0"/>
                <a:ea typeface="Calibri" panose="020F0502020204030204" pitchFamily="34" charset="0"/>
              </a:rPr>
              <a:t>Modules </a:t>
            </a:r>
            <a:r>
              <a:rPr lang="fr-FR" i="1" dirty="0" smtClean="0"/>
              <a:t>temporisés</a:t>
            </a:r>
            <a:r>
              <a:rPr lang="fr-FR" i="1" dirty="0" smtClean="0">
                <a:latin typeface="Times New Roman" panose="02020603050405020304" pitchFamily="18" charset="0"/>
                <a:ea typeface="Calibri" panose="020F0502020204030204" pitchFamily="34" charset="0"/>
              </a:rPr>
              <a:t> </a:t>
            </a:r>
            <a:endParaRPr lang="fr-FR" dirty="0"/>
          </a:p>
        </p:txBody>
      </p:sp>
      <p:sp>
        <p:nvSpPr>
          <p:cNvPr id="23" name="Rectangle 22"/>
          <p:cNvSpPr/>
          <p:nvPr/>
        </p:nvSpPr>
        <p:spPr>
          <a:xfrm>
            <a:off x="7884368" y="2"/>
            <a:ext cx="1259632" cy="224147"/>
          </a:xfrm>
          <a:prstGeom prst="rect">
            <a:avLst/>
          </a:prstGeom>
          <a:solidFill>
            <a:srgbClr val="78DAC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SMA</a:t>
            </a:r>
            <a:endParaRPr lang="fr-FR" dirty="0"/>
          </a:p>
        </p:txBody>
      </p:sp>
      <p:sp>
        <p:nvSpPr>
          <p:cNvPr id="7" name="Rectangle 6"/>
          <p:cNvSpPr/>
          <p:nvPr/>
        </p:nvSpPr>
        <p:spPr>
          <a:xfrm>
            <a:off x="10380" y="6524409"/>
            <a:ext cx="9133620" cy="292388"/>
          </a:xfrm>
          <a:prstGeom prst="rect">
            <a:avLst/>
          </a:prstGeom>
        </p:spPr>
        <p:txBody>
          <a:bodyPr wrap="square">
            <a:spAutoFit/>
          </a:bodyPr>
          <a:lstStyle/>
          <a:p>
            <a:pPr lvl="0"/>
            <a:r>
              <a:rPr lang="fr-FR" sz="1300" b="1" i="1" dirty="0">
                <a:latin typeface="Book Antiqua" pitchFamily="18" charset="0"/>
              </a:rPr>
              <a:t>CHAKOUR FARIDA   &amp;  </a:t>
            </a:r>
            <a:r>
              <a:rPr lang="fr-FR" sz="1300" b="1" i="1" dirty="0"/>
              <a:t>KEDDARI NOUR EL IMENE           Formalisation du protocole </a:t>
            </a:r>
            <a:r>
              <a:rPr lang="fr-FR" sz="1300" b="1" i="1" dirty="0" err="1"/>
              <a:t>Contract</a:t>
            </a:r>
            <a:r>
              <a:rPr lang="fr-FR" sz="1300" b="1" i="1" dirty="0"/>
              <a:t>- Net à l’aide de Maude</a:t>
            </a:r>
            <a:endParaRPr lang="fr-FR" sz="1300" dirty="0"/>
          </a:p>
        </p:txBody>
      </p:sp>
      <p:pic>
        <p:nvPicPr>
          <p:cNvPr id="19" name="Imag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347" y="-1242"/>
            <a:ext cx="1929051" cy="139102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98827070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Organigramme : Terminateur 29"/>
          <p:cNvSpPr/>
          <p:nvPr/>
        </p:nvSpPr>
        <p:spPr>
          <a:xfrm>
            <a:off x="2500297" y="285728"/>
            <a:ext cx="5643603" cy="428604"/>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dirty="0"/>
              <a:t>L'approche Proposé</a:t>
            </a:r>
          </a:p>
        </p:txBody>
      </p:sp>
      <p:sp>
        <p:nvSpPr>
          <p:cNvPr id="19" name="ZoneTexte 18"/>
          <p:cNvSpPr txBox="1"/>
          <p:nvPr/>
        </p:nvSpPr>
        <p:spPr>
          <a:xfrm>
            <a:off x="984737" y="1085460"/>
            <a:ext cx="6643733" cy="466281"/>
          </a:xfrm>
          <a:prstGeom prst="rect">
            <a:avLst/>
          </a:prstGeom>
          <a:noFill/>
        </p:spPr>
        <p:txBody>
          <a:bodyPr wrap="square" rtlCol="0">
            <a:spAutoFit/>
          </a:bodyPr>
          <a:lstStyle/>
          <a:p>
            <a:pPr>
              <a:lnSpc>
                <a:spcPct val="150000"/>
              </a:lnSpc>
              <a:buFont typeface="Wingdings" pitchFamily="2" charset="2"/>
              <a:buChar char="v"/>
            </a:pPr>
            <a:r>
              <a:rPr lang="fr-FR" b="1" i="1" dirty="0" smtClean="0">
                <a:latin typeface="Book Antiqua" pitchFamily="18" charset="0"/>
              </a:rPr>
              <a:t> </a:t>
            </a:r>
            <a:r>
              <a:rPr lang="fr-FR" b="1" dirty="0"/>
              <a:t>Description du Framework Proposé</a:t>
            </a:r>
          </a:p>
        </p:txBody>
      </p:sp>
      <p:sp>
        <p:nvSpPr>
          <p:cNvPr id="21" name="Rectangle 20"/>
          <p:cNvSpPr/>
          <p:nvPr/>
        </p:nvSpPr>
        <p:spPr>
          <a:xfrm>
            <a:off x="0" y="6500834"/>
            <a:ext cx="9144000" cy="714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17" name="Group 53"/>
          <p:cNvGrpSpPr>
            <a:grpSpLocks/>
          </p:cNvGrpSpPr>
          <p:nvPr/>
        </p:nvGrpSpPr>
        <p:grpSpPr bwMode="auto">
          <a:xfrm>
            <a:off x="2071670" y="285728"/>
            <a:ext cx="381000" cy="381000"/>
            <a:chOff x="2078" y="1680"/>
            <a:chExt cx="1615" cy="1615"/>
          </a:xfrm>
          <a:solidFill>
            <a:srgbClr val="78DAC3"/>
          </a:solidFill>
        </p:grpSpPr>
        <p:sp>
          <p:nvSpPr>
            <p:cNvPr id="18" name="Oval 54"/>
            <p:cNvSpPr>
              <a:spLocks noChangeArrowheads="1"/>
            </p:cNvSpPr>
            <p:nvPr/>
          </p:nvSpPr>
          <p:spPr bwMode="gray">
            <a:xfrm>
              <a:off x="2078" y="1680"/>
              <a:ext cx="1615" cy="161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24" name="Oval 55"/>
            <p:cNvSpPr>
              <a:spLocks noChangeArrowheads="1"/>
            </p:cNvSpPr>
            <p:nvPr/>
          </p:nvSpPr>
          <p:spPr bwMode="gray">
            <a:xfrm>
              <a:off x="2170" y="1771"/>
              <a:ext cx="1430" cy="1430"/>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25" name="Oval 56"/>
            <p:cNvSpPr>
              <a:spLocks noChangeArrowheads="1"/>
            </p:cNvSpPr>
            <p:nvPr/>
          </p:nvSpPr>
          <p:spPr bwMode="gray">
            <a:xfrm>
              <a:off x="2253" y="1855"/>
              <a:ext cx="1265" cy="126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pPr>
                <a:defRPr/>
              </a:pPr>
              <a:endParaRPr lang="fr-FR"/>
            </a:p>
          </p:txBody>
        </p:sp>
        <p:sp>
          <p:nvSpPr>
            <p:cNvPr id="26" name="Oval 57"/>
            <p:cNvSpPr>
              <a:spLocks noChangeArrowheads="1"/>
            </p:cNvSpPr>
            <p:nvPr/>
          </p:nvSpPr>
          <p:spPr bwMode="gray">
            <a:xfrm>
              <a:off x="2254" y="1856"/>
              <a:ext cx="1262" cy="126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endParaRPr lang="fr-FR"/>
            </a:p>
          </p:txBody>
        </p:sp>
        <p:sp>
          <p:nvSpPr>
            <p:cNvPr id="27" name="Oval 58"/>
            <p:cNvSpPr>
              <a:spLocks noChangeArrowheads="1"/>
            </p:cNvSpPr>
            <p:nvPr/>
          </p:nvSpPr>
          <p:spPr bwMode="gray">
            <a:xfrm>
              <a:off x="2334" y="1936"/>
              <a:ext cx="1097" cy="110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anchor="ctr">
              <a:spAutoFit/>
            </a:bodyPr>
            <a:lstStyle/>
            <a:p>
              <a:pPr>
                <a:defRPr/>
              </a:pPr>
              <a:endParaRPr lang="fr-FR"/>
            </a:p>
          </p:txBody>
        </p:sp>
      </p:grpSp>
      <p:sp>
        <p:nvSpPr>
          <p:cNvPr id="16" name="Espace réservé du numéro de diapositive 15"/>
          <p:cNvSpPr>
            <a:spLocks noGrp="1"/>
          </p:cNvSpPr>
          <p:nvPr>
            <p:ph type="sldNum" sz="quarter" idx="12"/>
          </p:nvPr>
        </p:nvSpPr>
        <p:spPr>
          <a:xfrm>
            <a:off x="8143900" y="5643578"/>
            <a:ext cx="609600" cy="517524"/>
          </a:xfrm>
        </p:spPr>
        <p:txBody>
          <a:bodyPr/>
          <a:lstStyle/>
          <a:p>
            <a:fld id="{AFD5866A-C2A5-4EBD-9128-4DB3B427EABF}" type="slidenum">
              <a:rPr lang="fr-FR" smtClean="0"/>
              <a:pPr/>
              <a:t>21</a:t>
            </a:fld>
            <a:endParaRPr lang="fr-FR"/>
          </a:p>
        </p:txBody>
      </p:sp>
      <p:sp>
        <p:nvSpPr>
          <p:cNvPr id="22" name="ZoneTexte 17"/>
          <p:cNvSpPr txBox="1"/>
          <p:nvPr/>
        </p:nvSpPr>
        <p:spPr>
          <a:xfrm>
            <a:off x="0" y="6572272"/>
            <a:ext cx="9144000" cy="569387"/>
          </a:xfrm>
          <a:prstGeom prst="rect">
            <a:avLst/>
          </a:prstGeom>
          <a:noFill/>
        </p:spPr>
        <p:txBody>
          <a:bodyPr wrap="square" rtlCol="0">
            <a:spAutoFit/>
          </a:bodyPr>
          <a:lstStyle/>
          <a:p>
            <a:pPr lvl="0"/>
            <a:r>
              <a:rPr lang="fr-FR" sz="1300" b="1" i="1" dirty="0">
                <a:latin typeface="Book Antiqua" pitchFamily="18" charset="0"/>
              </a:rPr>
              <a:t>CHAKOUR FARIDA   &amp;  </a:t>
            </a:r>
            <a:r>
              <a:rPr lang="fr-FR" sz="1300" b="1" i="1" dirty="0"/>
              <a:t>KEDDARI NOUR EL IMENE           Formalisation du protocole </a:t>
            </a:r>
            <a:r>
              <a:rPr lang="fr-FR" sz="1300" b="1" i="1" dirty="0" err="1"/>
              <a:t>Contract</a:t>
            </a:r>
            <a:r>
              <a:rPr lang="fr-FR" sz="1300" b="1" i="1" dirty="0"/>
              <a:t>- Net à l’aide de Maude</a:t>
            </a:r>
            <a:endParaRPr lang="fr-FR" sz="1300" dirty="0"/>
          </a:p>
          <a:p>
            <a:endParaRPr lang="fr-FR" dirty="0"/>
          </a:p>
        </p:txBody>
      </p:sp>
      <p:pic>
        <p:nvPicPr>
          <p:cNvPr id="20" name="Image 19" descr="architecture.PNG"/>
          <p:cNvPicPr/>
          <p:nvPr/>
        </p:nvPicPr>
        <p:blipFill>
          <a:blip r:embed="rId3"/>
          <a:stretch>
            <a:fillRect/>
          </a:stretch>
        </p:blipFill>
        <p:spPr>
          <a:xfrm>
            <a:off x="720455" y="1626780"/>
            <a:ext cx="7172299" cy="45658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8" name="Rectangle 27"/>
          <p:cNvSpPr/>
          <p:nvPr/>
        </p:nvSpPr>
        <p:spPr>
          <a:xfrm>
            <a:off x="7884368" y="2"/>
            <a:ext cx="1259632" cy="285726"/>
          </a:xfrm>
          <a:prstGeom prst="rect">
            <a:avLst/>
          </a:prstGeom>
          <a:solidFill>
            <a:srgbClr val="78DAC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SMA</a:t>
            </a:r>
            <a:endParaRPr lang="fr-FR" dirty="0"/>
          </a:p>
        </p:txBody>
      </p:sp>
      <p:pic>
        <p:nvPicPr>
          <p:cNvPr id="23" name="Image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347" y="-1242"/>
            <a:ext cx="1929051" cy="119799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0-#ppt_w/2"/>
                                          </p:val>
                                        </p:tav>
                                        <p:tav tm="100000">
                                          <p:val>
                                            <p:strVal val="#ppt_x"/>
                                          </p:val>
                                        </p:tav>
                                      </p:tavLst>
                                    </p:anim>
                                    <p:anim calcmode="lin" valueType="num">
                                      <p:cBhvr additive="base">
                                        <p:cTn id="12" dur="500" fill="hold"/>
                                        <p:tgtEl>
                                          <p:spTgt spid="30"/>
                                        </p:tgtEl>
                                        <p:attrNameLst>
                                          <p:attrName>ppt_y</p:attrName>
                                        </p:attrNameLst>
                                      </p:cBhvr>
                                      <p:tavLst>
                                        <p:tav tm="0">
                                          <p:val>
                                            <p:strVal val="#ppt_y"/>
                                          </p:val>
                                        </p:tav>
                                        <p:tav tm="100000">
                                          <p:val>
                                            <p:strVal val="#ppt_y"/>
                                          </p:val>
                                        </p:tav>
                                      </p:tavLst>
                                    </p:anim>
                                  </p:childTnLst>
                                </p:cTn>
                              </p:par>
                              <p:par>
                                <p:cTn id="13" presetID="47"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par>
                                <p:cTn id="18" presetID="1" presetClass="entr" presetSubtype="0"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9" grpId="0"/>
      <p:bldP spid="2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Organigramme : Terminateur 29"/>
          <p:cNvSpPr/>
          <p:nvPr/>
        </p:nvSpPr>
        <p:spPr>
          <a:xfrm>
            <a:off x="2500297" y="285728"/>
            <a:ext cx="4643471" cy="428604"/>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dirty="0"/>
              <a:t>L'approche Proposé</a:t>
            </a:r>
          </a:p>
        </p:txBody>
      </p:sp>
      <p:sp>
        <p:nvSpPr>
          <p:cNvPr id="21" name="Rectangle 20"/>
          <p:cNvSpPr/>
          <p:nvPr/>
        </p:nvSpPr>
        <p:spPr>
          <a:xfrm>
            <a:off x="0" y="6500834"/>
            <a:ext cx="9144000" cy="714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16" name="Group 53"/>
          <p:cNvGrpSpPr>
            <a:grpSpLocks/>
          </p:cNvGrpSpPr>
          <p:nvPr/>
        </p:nvGrpSpPr>
        <p:grpSpPr bwMode="auto">
          <a:xfrm>
            <a:off x="2071670" y="285728"/>
            <a:ext cx="381000" cy="381000"/>
            <a:chOff x="2078" y="1680"/>
            <a:chExt cx="1615" cy="1615"/>
          </a:xfrm>
          <a:solidFill>
            <a:srgbClr val="78DAC3"/>
          </a:solidFill>
        </p:grpSpPr>
        <p:sp>
          <p:nvSpPr>
            <p:cNvPr id="18" name="Oval 54"/>
            <p:cNvSpPr>
              <a:spLocks noChangeArrowheads="1"/>
            </p:cNvSpPr>
            <p:nvPr/>
          </p:nvSpPr>
          <p:spPr bwMode="gray">
            <a:xfrm>
              <a:off x="2078" y="1680"/>
              <a:ext cx="1615" cy="161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19" name="Oval 55"/>
            <p:cNvSpPr>
              <a:spLocks noChangeArrowheads="1"/>
            </p:cNvSpPr>
            <p:nvPr/>
          </p:nvSpPr>
          <p:spPr bwMode="gray">
            <a:xfrm>
              <a:off x="2170" y="1771"/>
              <a:ext cx="1430" cy="1430"/>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23" name="Oval 56"/>
            <p:cNvSpPr>
              <a:spLocks noChangeArrowheads="1"/>
            </p:cNvSpPr>
            <p:nvPr/>
          </p:nvSpPr>
          <p:spPr bwMode="gray">
            <a:xfrm>
              <a:off x="2253" y="1855"/>
              <a:ext cx="1265" cy="126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pPr>
                <a:defRPr/>
              </a:pPr>
              <a:endParaRPr lang="fr-FR"/>
            </a:p>
          </p:txBody>
        </p:sp>
        <p:sp>
          <p:nvSpPr>
            <p:cNvPr id="24" name="Oval 57"/>
            <p:cNvSpPr>
              <a:spLocks noChangeArrowheads="1"/>
            </p:cNvSpPr>
            <p:nvPr/>
          </p:nvSpPr>
          <p:spPr bwMode="gray">
            <a:xfrm>
              <a:off x="2254" y="1856"/>
              <a:ext cx="1262" cy="126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endParaRPr lang="fr-FR"/>
            </a:p>
          </p:txBody>
        </p:sp>
        <p:sp>
          <p:nvSpPr>
            <p:cNvPr id="25" name="Oval 58"/>
            <p:cNvSpPr>
              <a:spLocks noChangeArrowheads="1"/>
            </p:cNvSpPr>
            <p:nvPr/>
          </p:nvSpPr>
          <p:spPr bwMode="gray">
            <a:xfrm>
              <a:off x="2334" y="1936"/>
              <a:ext cx="1097" cy="110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anchor="ctr">
              <a:spAutoFit/>
            </a:bodyPr>
            <a:lstStyle/>
            <a:p>
              <a:pPr>
                <a:defRPr/>
              </a:pPr>
              <a:endParaRPr lang="fr-FR"/>
            </a:p>
          </p:txBody>
        </p:sp>
      </p:grpSp>
      <p:sp>
        <p:nvSpPr>
          <p:cNvPr id="15" name="Espace réservé du numéro de diapositive 14"/>
          <p:cNvSpPr>
            <a:spLocks noGrp="1"/>
          </p:cNvSpPr>
          <p:nvPr>
            <p:ph type="sldNum" sz="quarter" idx="12"/>
          </p:nvPr>
        </p:nvSpPr>
        <p:spPr>
          <a:xfrm>
            <a:off x="8072462" y="5786454"/>
            <a:ext cx="609600" cy="517524"/>
          </a:xfrm>
        </p:spPr>
        <p:txBody>
          <a:bodyPr/>
          <a:lstStyle/>
          <a:p>
            <a:fld id="{AFD5866A-C2A5-4EBD-9128-4DB3B427EABF}" type="slidenum">
              <a:rPr lang="fr-FR" smtClean="0"/>
              <a:pPr/>
              <a:t>22</a:t>
            </a:fld>
            <a:endParaRPr lang="fr-FR" dirty="0"/>
          </a:p>
        </p:txBody>
      </p:sp>
      <p:sp>
        <p:nvSpPr>
          <p:cNvPr id="22" name="ZoneTexte 17"/>
          <p:cNvSpPr txBox="1"/>
          <p:nvPr/>
        </p:nvSpPr>
        <p:spPr>
          <a:xfrm>
            <a:off x="0" y="6572272"/>
            <a:ext cx="9144000" cy="569387"/>
          </a:xfrm>
          <a:prstGeom prst="rect">
            <a:avLst/>
          </a:prstGeom>
          <a:noFill/>
        </p:spPr>
        <p:txBody>
          <a:bodyPr wrap="square" rtlCol="0">
            <a:spAutoFit/>
          </a:bodyPr>
          <a:lstStyle/>
          <a:p>
            <a:pPr lvl="0"/>
            <a:r>
              <a:rPr lang="fr-FR" sz="1300" b="1" i="1" dirty="0">
                <a:latin typeface="Book Antiqua" pitchFamily="18" charset="0"/>
              </a:rPr>
              <a:t>CHAKOUR FARIDA   &amp;  </a:t>
            </a:r>
            <a:r>
              <a:rPr lang="fr-FR" sz="1300" b="1" i="1" dirty="0"/>
              <a:t>KEDDARI NOUR EL IMENE           Formalisation du protocole </a:t>
            </a:r>
            <a:r>
              <a:rPr lang="fr-FR" sz="1300" b="1" i="1" dirty="0" err="1"/>
              <a:t>Contract</a:t>
            </a:r>
            <a:r>
              <a:rPr lang="fr-FR" sz="1300" b="1" i="1" dirty="0"/>
              <a:t>- Net à l’aide de Maude</a:t>
            </a:r>
            <a:endParaRPr lang="fr-FR" sz="1300" dirty="0"/>
          </a:p>
          <a:p>
            <a:endParaRPr lang="fr-FR" dirty="0"/>
          </a:p>
        </p:txBody>
      </p:sp>
      <p:sp>
        <p:nvSpPr>
          <p:cNvPr id="2" name="Rectangle 1"/>
          <p:cNvSpPr/>
          <p:nvPr/>
        </p:nvSpPr>
        <p:spPr>
          <a:xfrm>
            <a:off x="2042126" y="1210220"/>
            <a:ext cx="3540393" cy="369332"/>
          </a:xfrm>
          <a:prstGeom prst="rect">
            <a:avLst/>
          </a:prstGeom>
        </p:spPr>
        <p:txBody>
          <a:bodyPr wrap="none">
            <a:spAutoFit/>
          </a:bodyPr>
          <a:lstStyle/>
          <a:p>
            <a:pPr marL="285750" indent="-285750">
              <a:buFont typeface="Wingdings" panose="05000000000000000000" pitchFamily="2" charset="2"/>
              <a:buChar char="v"/>
            </a:pPr>
            <a:r>
              <a:rPr lang="fr-FR" b="1" dirty="0">
                <a:latin typeface="Times New Roman" panose="02020603050405020304" pitchFamily="18" charset="0"/>
                <a:ea typeface="Calibri" panose="020F0502020204030204" pitchFamily="34" charset="0"/>
              </a:rPr>
              <a:t>Application vente aux enchères</a:t>
            </a:r>
            <a:endParaRPr lang="fr-FR" dirty="0"/>
          </a:p>
        </p:txBody>
      </p:sp>
      <p:pic>
        <p:nvPicPr>
          <p:cNvPr id="20" name="Image 19" descr="u.PNG"/>
          <p:cNvPicPr/>
          <p:nvPr/>
        </p:nvPicPr>
        <p:blipFill>
          <a:blip r:embed="rId3"/>
          <a:stretch>
            <a:fillRect/>
          </a:stretch>
        </p:blipFill>
        <p:spPr>
          <a:xfrm>
            <a:off x="611561" y="1714647"/>
            <a:ext cx="7776864" cy="375204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6" name="Rectangle 25"/>
          <p:cNvSpPr/>
          <p:nvPr/>
        </p:nvSpPr>
        <p:spPr>
          <a:xfrm>
            <a:off x="7884368" y="2"/>
            <a:ext cx="1259632" cy="346120"/>
          </a:xfrm>
          <a:prstGeom prst="rect">
            <a:avLst/>
          </a:prstGeom>
          <a:solidFill>
            <a:srgbClr val="78DAC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SMA</a:t>
            </a:r>
            <a:endParaRPr lang="fr-FR" dirty="0"/>
          </a:p>
        </p:txBody>
      </p:sp>
      <p:pic>
        <p:nvPicPr>
          <p:cNvPr id="17" name="Imag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347" y="-1241"/>
            <a:ext cx="1929051" cy="13961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243179512"/>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1"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ppt_x"/>
                                          </p:val>
                                        </p:tav>
                                        <p:tav tm="100000">
                                          <p:val>
                                            <p:strVal val="#ppt_x"/>
                                          </p:val>
                                        </p:tav>
                                      </p:tavLst>
                                    </p:anim>
                                    <p:anim calcmode="lin" valueType="num">
                                      <p:cBhvr additive="base">
                                        <p:cTn id="8" dur="1000" fill="hold"/>
                                        <p:tgtEl>
                                          <p:spTgt spid="16"/>
                                        </p:tgtEl>
                                        <p:attrNameLst>
                                          <p:attrName>ppt_y</p:attrName>
                                        </p:attrNameLst>
                                      </p:cBhvr>
                                      <p:tavLst>
                                        <p:tav tm="0">
                                          <p:val>
                                            <p:strVal val="0-#ppt_h/2"/>
                                          </p:val>
                                        </p:tav>
                                        <p:tav tm="100000">
                                          <p:val>
                                            <p:strVal val="#ppt_y"/>
                                          </p:val>
                                        </p:tav>
                                      </p:tavLst>
                                    </p:anim>
                                  </p:childTnLst>
                                </p:cTn>
                              </p:par>
                              <p:par>
                                <p:cTn id="9" presetID="7" presetClass="entr" presetSubtype="1"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ppt_x"/>
                                          </p:val>
                                        </p:tav>
                                        <p:tav tm="100000">
                                          <p:val>
                                            <p:strVal val="#ppt_x"/>
                                          </p:val>
                                        </p:tav>
                                      </p:tavLst>
                                    </p:anim>
                                    <p:anim calcmode="lin" valueType="num">
                                      <p:cBhvr additive="base">
                                        <p:cTn id="12" dur="1000" fill="hold"/>
                                        <p:tgtEl>
                                          <p:spTgt spid="30"/>
                                        </p:tgtEl>
                                        <p:attrNameLst>
                                          <p:attrName>ppt_y</p:attrName>
                                        </p:attrNameLst>
                                      </p:cBhvr>
                                      <p:tavLst>
                                        <p:tav tm="0">
                                          <p:val>
                                            <p:strVal val="0-#ppt_h/2"/>
                                          </p:val>
                                        </p:tav>
                                        <p:tav tm="100000">
                                          <p:val>
                                            <p:strVal val="#ppt_y"/>
                                          </p:val>
                                        </p:tav>
                                      </p:tavLst>
                                    </p:anim>
                                  </p:childTnLst>
                                </p:cTn>
                              </p:par>
                              <p:par>
                                <p:cTn id="13" presetID="1"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Organigramme : Terminateur 29"/>
          <p:cNvSpPr/>
          <p:nvPr/>
        </p:nvSpPr>
        <p:spPr>
          <a:xfrm>
            <a:off x="2500297" y="285728"/>
            <a:ext cx="5643603" cy="428604"/>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dirty="0"/>
              <a:t>L'approche Proposé</a:t>
            </a:r>
          </a:p>
        </p:txBody>
      </p:sp>
      <p:sp>
        <p:nvSpPr>
          <p:cNvPr id="17" name="ZoneTexte 16"/>
          <p:cNvSpPr txBox="1"/>
          <p:nvPr/>
        </p:nvSpPr>
        <p:spPr>
          <a:xfrm>
            <a:off x="1021989" y="1352017"/>
            <a:ext cx="5786479" cy="369332"/>
          </a:xfrm>
          <a:prstGeom prst="rect">
            <a:avLst/>
          </a:prstGeom>
          <a:noFill/>
        </p:spPr>
        <p:txBody>
          <a:bodyPr wrap="square" rtlCol="0">
            <a:spAutoFit/>
          </a:bodyPr>
          <a:lstStyle/>
          <a:p>
            <a:pPr marL="285750" indent="-285750">
              <a:buFont typeface="Wingdings" panose="05000000000000000000" pitchFamily="2" charset="2"/>
              <a:buChar char="v"/>
            </a:pPr>
            <a:r>
              <a:rPr lang="fr-FR" b="1" dirty="0"/>
              <a:t> Modélisation de l'exemple avec les diagrammes UML</a:t>
            </a:r>
            <a:endParaRPr lang="fr-FR" dirty="0">
              <a:latin typeface="Cooper Black" pitchFamily="18" charset="0"/>
            </a:endParaRPr>
          </a:p>
        </p:txBody>
      </p:sp>
      <p:grpSp>
        <p:nvGrpSpPr>
          <p:cNvPr id="19" name="Group 53"/>
          <p:cNvGrpSpPr>
            <a:grpSpLocks/>
          </p:cNvGrpSpPr>
          <p:nvPr/>
        </p:nvGrpSpPr>
        <p:grpSpPr bwMode="auto">
          <a:xfrm>
            <a:off x="2071670" y="285728"/>
            <a:ext cx="381000" cy="381000"/>
            <a:chOff x="2078" y="1680"/>
            <a:chExt cx="1615" cy="1615"/>
          </a:xfrm>
          <a:solidFill>
            <a:srgbClr val="78DAC3"/>
          </a:solidFill>
        </p:grpSpPr>
        <p:sp>
          <p:nvSpPr>
            <p:cNvPr id="20" name="Oval 54"/>
            <p:cNvSpPr>
              <a:spLocks noChangeArrowheads="1"/>
            </p:cNvSpPr>
            <p:nvPr/>
          </p:nvSpPr>
          <p:spPr bwMode="gray">
            <a:xfrm>
              <a:off x="2078" y="1680"/>
              <a:ext cx="1615" cy="161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21" name="Oval 55"/>
            <p:cNvSpPr>
              <a:spLocks noChangeArrowheads="1"/>
            </p:cNvSpPr>
            <p:nvPr/>
          </p:nvSpPr>
          <p:spPr bwMode="gray">
            <a:xfrm>
              <a:off x="2170" y="1771"/>
              <a:ext cx="1430" cy="1430"/>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22" name="Oval 56"/>
            <p:cNvSpPr>
              <a:spLocks noChangeArrowheads="1"/>
            </p:cNvSpPr>
            <p:nvPr/>
          </p:nvSpPr>
          <p:spPr bwMode="gray">
            <a:xfrm>
              <a:off x="2253" y="1855"/>
              <a:ext cx="1265" cy="126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pPr>
                <a:defRPr/>
              </a:pPr>
              <a:endParaRPr lang="fr-FR"/>
            </a:p>
          </p:txBody>
        </p:sp>
        <p:sp>
          <p:nvSpPr>
            <p:cNvPr id="29" name="Oval 57"/>
            <p:cNvSpPr>
              <a:spLocks noChangeArrowheads="1"/>
            </p:cNvSpPr>
            <p:nvPr/>
          </p:nvSpPr>
          <p:spPr bwMode="gray">
            <a:xfrm>
              <a:off x="2254" y="1856"/>
              <a:ext cx="1262" cy="126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endParaRPr lang="fr-FR"/>
            </a:p>
          </p:txBody>
        </p:sp>
        <p:sp>
          <p:nvSpPr>
            <p:cNvPr id="31" name="Oval 58"/>
            <p:cNvSpPr>
              <a:spLocks noChangeArrowheads="1"/>
            </p:cNvSpPr>
            <p:nvPr/>
          </p:nvSpPr>
          <p:spPr bwMode="gray">
            <a:xfrm>
              <a:off x="2334" y="1936"/>
              <a:ext cx="1097" cy="110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anchor="ctr">
              <a:spAutoFit/>
            </a:bodyPr>
            <a:lstStyle/>
            <a:p>
              <a:pPr>
                <a:defRPr/>
              </a:pPr>
              <a:endParaRPr lang="fr-FR"/>
            </a:p>
          </p:txBody>
        </p:sp>
      </p:grpSp>
      <p:sp>
        <p:nvSpPr>
          <p:cNvPr id="23" name="Rectangle 22"/>
          <p:cNvSpPr/>
          <p:nvPr/>
        </p:nvSpPr>
        <p:spPr>
          <a:xfrm>
            <a:off x="0" y="6500834"/>
            <a:ext cx="9144000" cy="714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Espace réservé du numéro de diapositive 15"/>
          <p:cNvSpPr>
            <a:spLocks noGrp="1"/>
          </p:cNvSpPr>
          <p:nvPr>
            <p:ph type="sldNum" sz="quarter" idx="12"/>
          </p:nvPr>
        </p:nvSpPr>
        <p:spPr>
          <a:xfrm>
            <a:off x="8143900" y="5589240"/>
            <a:ext cx="609600" cy="786176"/>
          </a:xfrm>
        </p:spPr>
        <p:txBody>
          <a:bodyPr/>
          <a:lstStyle/>
          <a:p>
            <a:fld id="{AFD5866A-C2A5-4EBD-9128-4DB3B427EABF}" type="slidenum">
              <a:rPr lang="fr-FR" smtClean="0"/>
              <a:pPr/>
              <a:t>23</a:t>
            </a:fld>
            <a:endParaRPr lang="fr-FR" dirty="0"/>
          </a:p>
        </p:txBody>
      </p:sp>
      <p:sp>
        <p:nvSpPr>
          <p:cNvPr id="25" name="ZoneTexte 17"/>
          <p:cNvSpPr txBox="1"/>
          <p:nvPr/>
        </p:nvSpPr>
        <p:spPr>
          <a:xfrm>
            <a:off x="0" y="6572272"/>
            <a:ext cx="9144000" cy="569387"/>
          </a:xfrm>
          <a:prstGeom prst="rect">
            <a:avLst/>
          </a:prstGeom>
          <a:noFill/>
        </p:spPr>
        <p:txBody>
          <a:bodyPr wrap="square" rtlCol="0">
            <a:spAutoFit/>
          </a:bodyPr>
          <a:lstStyle/>
          <a:p>
            <a:pPr lvl="0"/>
            <a:r>
              <a:rPr lang="fr-FR" sz="1300" b="1" i="1" dirty="0">
                <a:latin typeface="Book Antiqua" pitchFamily="18" charset="0"/>
              </a:rPr>
              <a:t>CHAKOUR FARIDA   &amp;  </a:t>
            </a:r>
            <a:r>
              <a:rPr lang="fr-FR" sz="1300" b="1" i="1" dirty="0"/>
              <a:t>KEDDARI NOUR EL IMENE           Formalisation du protocole </a:t>
            </a:r>
            <a:r>
              <a:rPr lang="fr-FR" sz="1300" b="1" i="1" dirty="0" err="1"/>
              <a:t>Contract</a:t>
            </a:r>
            <a:r>
              <a:rPr lang="fr-FR" sz="1300" b="1" i="1" dirty="0"/>
              <a:t>- Net à l’aide de Maude</a:t>
            </a:r>
            <a:endParaRPr lang="fr-FR" sz="1300" dirty="0"/>
          </a:p>
          <a:p>
            <a:endParaRPr lang="fr-FR" dirty="0"/>
          </a:p>
        </p:txBody>
      </p:sp>
      <p:pic>
        <p:nvPicPr>
          <p:cNvPr id="24" name="Image 23" descr="CLASS.PNG"/>
          <p:cNvPicPr/>
          <p:nvPr/>
        </p:nvPicPr>
        <p:blipFill>
          <a:blip r:embed="rId3"/>
          <a:stretch>
            <a:fillRect/>
          </a:stretch>
        </p:blipFill>
        <p:spPr>
          <a:xfrm>
            <a:off x="899592" y="2276872"/>
            <a:ext cx="6984776" cy="365267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Rectangle 1"/>
          <p:cNvSpPr/>
          <p:nvPr/>
        </p:nvSpPr>
        <p:spPr>
          <a:xfrm>
            <a:off x="1547664" y="1702820"/>
            <a:ext cx="2614818" cy="369332"/>
          </a:xfrm>
          <a:prstGeom prst="rect">
            <a:avLst/>
          </a:prstGeom>
        </p:spPr>
        <p:txBody>
          <a:bodyPr wrap="none">
            <a:spAutoFit/>
          </a:bodyPr>
          <a:lstStyle/>
          <a:p>
            <a:pPr marL="285750" indent="-285750">
              <a:buFont typeface="Wingdings" panose="05000000000000000000" pitchFamily="2" charset="2"/>
              <a:buChar char="v"/>
            </a:pPr>
            <a:r>
              <a:rPr lang="fr-FR" b="1" dirty="0">
                <a:solidFill>
                  <a:srgbClr val="000000"/>
                </a:solidFill>
                <a:latin typeface="Times New Roman" panose="02020603050405020304" pitchFamily="18" charset="0"/>
                <a:ea typeface="Calibri" panose="020F0502020204030204" pitchFamily="34" charset="0"/>
              </a:rPr>
              <a:t>Diagramme de Classe</a:t>
            </a:r>
            <a:endParaRPr lang="fr-FR" dirty="0"/>
          </a:p>
        </p:txBody>
      </p:sp>
      <p:sp>
        <p:nvSpPr>
          <p:cNvPr id="26" name="Rectangle 25"/>
          <p:cNvSpPr/>
          <p:nvPr/>
        </p:nvSpPr>
        <p:spPr>
          <a:xfrm>
            <a:off x="7884368" y="2"/>
            <a:ext cx="1259632" cy="285726"/>
          </a:xfrm>
          <a:prstGeom prst="rect">
            <a:avLst/>
          </a:prstGeom>
          <a:solidFill>
            <a:srgbClr val="78DAC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SMA</a:t>
            </a:r>
            <a:endParaRPr lang="fr-FR" dirty="0"/>
          </a:p>
        </p:txBody>
      </p:sp>
      <p:pic>
        <p:nvPicPr>
          <p:cNvPr id="18" name="Imag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346" y="-1241"/>
            <a:ext cx="1929050" cy="135325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 calcmode="lin" valueType="num">
                                      <p:cBhvr>
                                        <p:cTn id="9" dur="1000" fill="hold"/>
                                        <p:tgtEl>
                                          <p:spTgt spid="17"/>
                                        </p:tgtEl>
                                        <p:attrNameLst>
                                          <p:attrName>style.rotation</p:attrName>
                                        </p:attrNameLst>
                                      </p:cBhvr>
                                      <p:tavLst>
                                        <p:tav tm="0">
                                          <p:val>
                                            <p:fltVal val="90"/>
                                          </p:val>
                                        </p:tav>
                                        <p:tav tm="100000">
                                          <p:val>
                                            <p:fltVal val="0"/>
                                          </p:val>
                                        </p:tav>
                                      </p:tavLst>
                                    </p:anim>
                                    <p:animEffect transition="in" filter="fade">
                                      <p:cBhvr>
                                        <p:cTn id="10" dur="1000"/>
                                        <p:tgtEl>
                                          <p:spTgt spid="17"/>
                                        </p:tgtEl>
                                      </p:cBhvr>
                                    </p:animEffect>
                                  </p:childTnLst>
                                </p:cTn>
                              </p:par>
                              <p:par>
                                <p:cTn id="11" presetID="1"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Organigramme : Terminateur 29"/>
          <p:cNvSpPr/>
          <p:nvPr/>
        </p:nvSpPr>
        <p:spPr>
          <a:xfrm>
            <a:off x="2500297" y="285728"/>
            <a:ext cx="5643603" cy="428604"/>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dirty="0"/>
              <a:t>L'approche Proposé</a:t>
            </a:r>
          </a:p>
        </p:txBody>
      </p:sp>
      <p:sp>
        <p:nvSpPr>
          <p:cNvPr id="17" name="ZoneTexte 16"/>
          <p:cNvSpPr txBox="1"/>
          <p:nvPr/>
        </p:nvSpPr>
        <p:spPr>
          <a:xfrm>
            <a:off x="1047685" y="1387831"/>
            <a:ext cx="5786479" cy="369332"/>
          </a:xfrm>
          <a:prstGeom prst="rect">
            <a:avLst/>
          </a:prstGeom>
          <a:noFill/>
        </p:spPr>
        <p:txBody>
          <a:bodyPr wrap="square" rtlCol="0">
            <a:spAutoFit/>
          </a:bodyPr>
          <a:lstStyle/>
          <a:p>
            <a:pPr marL="285750" indent="-285750">
              <a:buFont typeface="Wingdings" panose="05000000000000000000" pitchFamily="2" charset="2"/>
              <a:buChar char="v"/>
            </a:pPr>
            <a:r>
              <a:rPr lang="fr-FR" b="1" dirty="0" smtClean="0"/>
              <a:t>Diagrammes D'état Transition </a:t>
            </a:r>
            <a:endParaRPr lang="fr-FR" b="1" i="1" dirty="0">
              <a:latin typeface="Cooper Black" pitchFamily="18" charset="0"/>
            </a:endParaRPr>
          </a:p>
        </p:txBody>
      </p:sp>
      <p:grpSp>
        <p:nvGrpSpPr>
          <p:cNvPr id="19" name="Group 53"/>
          <p:cNvGrpSpPr>
            <a:grpSpLocks/>
          </p:cNvGrpSpPr>
          <p:nvPr/>
        </p:nvGrpSpPr>
        <p:grpSpPr bwMode="auto">
          <a:xfrm>
            <a:off x="2071670" y="285728"/>
            <a:ext cx="381000" cy="381000"/>
            <a:chOff x="2078" y="1680"/>
            <a:chExt cx="1615" cy="1615"/>
          </a:xfrm>
          <a:solidFill>
            <a:srgbClr val="78DAC3"/>
          </a:solidFill>
        </p:grpSpPr>
        <p:sp>
          <p:nvSpPr>
            <p:cNvPr id="20" name="Oval 54"/>
            <p:cNvSpPr>
              <a:spLocks noChangeArrowheads="1"/>
            </p:cNvSpPr>
            <p:nvPr/>
          </p:nvSpPr>
          <p:spPr bwMode="gray">
            <a:xfrm>
              <a:off x="2078" y="1680"/>
              <a:ext cx="1615" cy="161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21" name="Oval 55"/>
            <p:cNvSpPr>
              <a:spLocks noChangeArrowheads="1"/>
            </p:cNvSpPr>
            <p:nvPr/>
          </p:nvSpPr>
          <p:spPr bwMode="gray">
            <a:xfrm>
              <a:off x="2170" y="1771"/>
              <a:ext cx="1430" cy="1430"/>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22" name="Oval 56"/>
            <p:cNvSpPr>
              <a:spLocks noChangeArrowheads="1"/>
            </p:cNvSpPr>
            <p:nvPr/>
          </p:nvSpPr>
          <p:spPr bwMode="gray">
            <a:xfrm>
              <a:off x="2253" y="1855"/>
              <a:ext cx="1265" cy="126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pPr>
                <a:defRPr/>
              </a:pPr>
              <a:endParaRPr lang="fr-FR"/>
            </a:p>
          </p:txBody>
        </p:sp>
        <p:sp>
          <p:nvSpPr>
            <p:cNvPr id="31" name="Oval 58"/>
            <p:cNvSpPr>
              <a:spLocks noChangeArrowheads="1"/>
            </p:cNvSpPr>
            <p:nvPr/>
          </p:nvSpPr>
          <p:spPr bwMode="gray">
            <a:xfrm>
              <a:off x="2334" y="1936"/>
              <a:ext cx="1097" cy="110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anchor="ctr">
              <a:spAutoFit/>
            </a:bodyPr>
            <a:lstStyle/>
            <a:p>
              <a:pPr>
                <a:defRPr/>
              </a:pPr>
              <a:endParaRPr lang="fr-FR"/>
            </a:p>
          </p:txBody>
        </p:sp>
      </p:grpSp>
      <p:sp>
        <p:nvSpPr>
          <p:cNvPr id="23" name="Rectangle 22"/>
          <p:cNvSpPr/>
          <p:nvPr/>
        </p:nvSpPr>
        <p:spPr>
          <a:xfrm>
            <a:off x="0" y="6500834"/>
            <a:ext cx="9144000" cy="714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Espace réservé du numéro de diapositive 14"/>
          <p:cNvSpPr>
            <a:spLocks noGrp="1"/>
          </p:cNvSpPr>
          <p:nvPr>
            <p:ph type="sldNum" sz="quarter" idx="12"/>
          </p:nvPr>
        </p:nvSpPr>
        <p:spPr>
          <a:xfrm>
            <a:off x="8143900" y="5786454"/>
            <a:ext cx="609600" cy="517524"/>
          </a:xfrm>
        </p:spPr>
        <p:txBody>
          <a:bodyPr/>
          <a:lstStyle/>
          <a:p>
            <a:fld id="{AFD5866A-C2A5-4EBD-9128-4DB3B427EABF}" type="slidenum">
              <a:rPr lang="fr-FR" smtClean="0">
                <a:solidFill>
                  <a:schemeClr val="tx1"/>
                </a:solidFill>
              </a:rPr>
              <a:pPr/>
              <a:t>24</a:t>
            </a:fld>
            <a:endParaRPr lang="fr-FR" dirty="0">
              <a:solidFill>
                <a:schemeClr val="tx1"/>
              </a:solidFill>
            </a:endParaRPr>
          </a:p>
        </p:txBody>
      </p:sp>
      <p:sp>
        <p:nvSpPr>
          <p:cNvPr id="16" name="ZoneTexte 17"/>
          <p:cNvSpPr txBox="1"/>
          <p:nvPr/>
        </p:nvSpPr>
        <p:spPr>
          <a:xfrm>
            <a:off x="0" y="6572272"/>
            <a:ext cx="9144000" cy="569387"/>
          </a:xfrm>
          <a:prstGeom prst="rect">
            <a:avLst/>
          </a:prstGeom>
          <a:noFill/>
        </p:spPr>
        <p:txBody>
          <a:bodyPr wrap="square" rtlCol="0">
            <a:spAutoFit/>
          </a:bodyPr>
          <a:lstStyle/>
          <a:p>
            <a:pPr lvl="0"/>
            <a:r>
              <a:rPr lang="fr-FR" sz="1300" b="1" i="1" dirty="0">
                <a:latin typeface="Book Antiqua" pitchFamily="18" charset="0"/>
              </a:rPr>
              <a:t>CHAKOUR FARIDA   &amp;  </a:t>
            </a:r>
            <a:r>
              <a:rPr lang="fr-FR" sz="1300" b="1" i="1" dirty="0"/>
              <a:t>KEDDARI NOUR EL IMENE           Formalisation du protocole </a:t>
            </a:r>
            <a:r>
              <a:rPr lang="fr-FR" sz="1300" b="1" i="1" dirty="0" err="1"/>
              <a:t>Contract</a:t>
            </a:r>
            <a:r>
              <a:rPr lang="fr-FR" sz="1300" b="1" i="1" dirty="0"/>
              <a:t>- Net à l’aide de Maude</a:t>
            </a:r>
            <a:endParaRPr lang="fr-FR" sz="1300" dirty="0"/>
          </a:p>
          <a:p>
            <a:endParaRPr lang="fr-FR" dirty="0"/>
          </a:p>
        </p:txBody>
      </p:sp>
      <p:pic>
        <p:nvPicPr>
          <p:cNvPr id="24" name="Image 23" descr="auct.PNG"/>
          <p:cNvPicPr/>
          <p:nvPr/>
        </p:nvPicPr>
        <p:blipFill>
          <a:blip r:embed="rId3"/>
          <a:stretch>
            <a:fillRect/>
          </a:stretch>
        </p:blipFill>
        <p:spPr>
          <a:xfrm>
            <a:off x="993348" y="2231561"/>
            <a:ext cx="7035035" cy="393689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Rectangle 1"/>
          <p:cNvSpPr/>
          <p:nvPr/>
        </p:nvSpPr>
        <p:spPr>
          <a:xfrm>
            <a:off x="1403648" y="1712771"/>
            <a:ext cx="6091131" cy="369332"/>
          </a:xfrm>
          <a:prstGeom prst="rect">
            <a:avLst/>
          </a:prstGeom>
        </p:spPr>
        <p:txBody>
          <a:bodyPr wrap="square">
            <a:spAutoFit/>
          </a:bodyPr>
          <a:lstStyle/>
          <a:p>
            <a:pPr marL="285750" indent="-285750">
              <a:buFont typeface="Wingdings" panose="05000000000000000000" pitchFamily="2" charset="2"/>
              <a:buChar char="v"/>
            </a:pPr>
            <a:r>
              <a:rPr lang="fr-FR" b="1" dirty="0">
                <a:latin typeface="Times New Roman" panose="02020603050405020304" pitchFamily="18" charset="0"/>
                <a:ea typeface="Calibri" panose="020F0502020204030204" pitchFamily="34" charset="0"/>
              </a:rPr>
              <a:t> </a:t>
            </a:r>
            <a:r>
              <a:rPr lang="fr-FR" dirty="0">
                <a:latin typeface="Times New Roman" panose="02020603050405020304" pitchFamily="18" charset="0"/>
                <a:ea typeface="Calibri" panose="020F0502020204030204" pitchFamily="34" charset="0"/>
              </a:rPr>
              <a:t>Diagramme d'état transition de l'agent commissaire-priseur</a:t>
            </a:r>
            <a:endParaRPr lang="fr-FR" dirty="0"/>
          </a:p>
        </p:txBody>
      </p:sp>
      <p:sp>
        <p:nvSpPr>
          <p:cNvPr id="25" name="Rectangle 24"/>
          <p:cNvSpPr/>
          <p:nvPr/>
        </p:nvSpPr>
        <p:spPr>
          <a:xfrm>
            <a:off x="7884368" y="2"/>
            <a:ext cx="1259632" cy="285726"/>
          </a:xfrm>
          <a:prstGeom prst="rect">
            <a:avLst/>
          </a:prstGeom>
          <a:solidFill>
            <a:srgbClr val="78DAC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SMA</a:t>
            </a:r>
            <a:endParaRPr lang="fr-FR" dirty="0"/>
          </a:p>
        </p:txBody>
      </p:sp>
      <p:pic>
        <p:nvPicPr>
          <p:cNvPr id="18" name="Imag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347" y="-1242"/>
            <a:ext cx="1929051" cy="123961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1"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Organigramme : Terminateur 29"/>
          <p:cNvSpPr/>
          <p:nvPr/>
        </p:nvSpPr>
        <p:spPr>
          <a:xfrm>
            <a:off x="2500297" y="285728"/>
            <a:ext cx="5643603" cy="428604"/>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dirty="0"/>
              <a:t>L'approche Proposé</a:t>
            </a:r>
          </a:p>
        </p:txBody>
      </p:sp>
      <p:sp>
        <p:nvSpPr>
          <p:cNvPr id="17" name="ZoneTexte 16"/>
          <p:cNvSpPr txBox="1"/>
          <p:nvPr/>
        </p:nvSpPr>
        <p:spPr>
          <a:xfrm>
            <a:off x="1021989" y="1257461"/>
            <a:ext cx="5786479" cy="369332"/>
          </a:xfrm>
          <a:prstGeom prst="rect">
            <a:avLst/>
          </a:prstGeom>
          <a:noFill/>
        </p:spPr>
        <p:txBody>
          <a:bodyPr wrap="square" rtlCol="0">
            <a:spAutoFit/>
          </a:bodyPr>
          <a:lstStyle/>
          <a:p>
            <a:pPr>
              <a:buFont typeface="Wingdings" pitchFamily="2" charset="2"/>
              <a:buChar char="v"/>
            </a:pPr>
            <a:r>
              <a:rPr lang="fr-FR" b="1" dirty="0" smtClean="0"/>
              <a:t>Diagramme </a:t>
            </a:r>
            <a:r>
              <a:rPr lang="fr-FR" b="1" dirty="0"/>
              <a:t>d'état transition de l'agent Enchérisseur</a:t>
            </a:r>
            <a:endParaRPr lang="fr-FR" b="1" dirty="0">
              <a:latin typeface="Cooper Black" pitchFamily="18" charset="0"/>
            </a:endParaRPr>
          </a:p>
        </p:txBody>
      </p:sp>
      <p:grpSp>
        <p:nvGrpSpPr>
          <p:cNvPr id="19" name="Group 53"/>
          <p:cNvGrpSpPr>
            <a:grpSpLocks/>
          </p:cNvGrpSpPr>
          <p:nvPr/>
        </p:nvGrpSpPr>
        <p:grpSpPr bwMode="auto">
          <a:xfrm>
            <a:off x="2071670" y="285728"/>
            <a:ext cx="381000" cy="381000"/>
            <a:chOff x="2078" y="1680"/>
            <a:chExt cx="1615" cy="1615"/>
          </a:xfrm>
          <a:solidFill>
            <a:srgbClr val="78DAC3"/>
          </a:solidFill>
        </p:grpSpPr>
        <p:sp>
          <p:nvSpPr>
            <p:cNvPr id="20" name="Oval 54"/>
            <p:cNvSpPr>
              <a:spLocks noChangeArrowheads="1"/>
            </p:cNvSpPr>
            <p:nvPr/>
          </p:nvSpPr>
          <p:spPr bwMode="gray">
            <a:xfrm>
              <a:off x="2078" y="1680"/>
              <a:ext cx="1615" cy="161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21" name="Oval 55"/>
            <p:cNvSpPr>
              <a:spLocks noChangeArrowheads="1"/>
            </p:cNvSpPr>
            <p:nvPr/>
          </p:nvSpPr>
          <p:spPr bwMode="gray">
            <a:xfrm>
              <a:off x="2170" y="1771"/>
              <a:ext cx="1430" cy="1430"/>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22" name="Oval 56"/>
            <p:cNvSpPr>
              <a:spLocks noChangeArrowheads="1"/>
            </p:cNvSpPr>
            <p:nvPr/>
          </p:nvSpPr>
          <p:spPr bwMode="gray">
            <a:xfrm>
              <a:off x="2253" y="1855"/>
              <a:ext cx="1265" cy="126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pPr>
                <a:defRPr/>
              </a:pPr>
              <a:endParaRPr lang="fr-FR"/>
            </a:p>
          </p:txBody>
        </p:sp>
        <p:sp>
          <p:nvSpPr>
            <p:cNvPr id="29" name="Oval 57"/>
            <p:cNvSpPr>
              <a:spLocks noChangeArrowheads="1"/>
            </p:cNvSpPr>
            <p:nvPr/>
          </p:nvSpPr>
          <p:spPr bwMode="gray">
            <a:xfrm>
              <a:off x="2254" y="1856"/>
              <a:ext cx="1262" cy="126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endParaRPr lang="fr-FR"/>
            </a:p>
          </p:txBody>
        </p:sp>
        <p:sp>
          <p:nvSpPr>
            <p:cNvPr id="31" name="Oval 58"/>
            <p:cNvSpPr>
              <a:spLocks noChangeArrowheads="1"/>
            </p:cNvSpPr>
            <p:nvPr/>
          </p:nvSpPr>
          <p:spPr bwMode="gray">
            <a:xfrm>
              <a:off x="2334" y="1936"/>
              <a:ext cx="1097" cy="110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anchor="ctr">
              <a:spAutoFit/>
            </a:bodyPr>
            <a:lstStyle/>
            <a:p>
              <a:pPr>
                <a:defRPr/>
              </a:pPr>
              <a:endParaRPr lang="fr-FR"/>
            </a:p>
          </p:txBody>
        </p:sp>
      </p:grpSp>
      <p:sp>
        <p:nvSpPr>
          <p:cNvPr id="23" name="Rectangle 22"/>
          <p:cNvSpPr/>
          <p:nvPr/>
        </p:nvSpPr>
        <p:spPr>
          <a:xfrm>
            <a:off x="0" y="6500834"/>
            <a:ext cx="9144000" cy="714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Espace réservé du numéro de diapositive 15"/>
          <p:cNvSpPr>
            <a:spLocks noGrp="1"/>
          </p:cNvSpPr>
          <p:nvPr>
            <p:ph type="sldNum" sz="quarter" idx="12"/>
          </p:nvPr>
        </p:nvSpPr>
        <p:spPr>
          <a:xfrm>
            <a:off x="8143900" y="5786454"/>
            <a:ext cx="609600" cy="517524"/>
          </a:xfrm>
        </p:spPr>
        <p:txBody>
          <a:bodyPr/>
          <a:lstStyle/>
          <a:p>
            <a:fld id="{AFD5866A-C2A5-4EBD-9128-4DB3B427EABF}" type="slidenum">
              <a:rPr lang="fr-FR" smtClean="0"/>
              <a:pPr/>
              <a:t>25</a:t>
            </a:fld>
            <a:endParaRPr lang="fr-FR" dirty="0"/>
          </a:p>
        </p:txBody>
      </p:sp>
      <p:sp>
        <p:nvSpPr>
          <p:cNvPr id="25" name="ZoneTexte 17"/>
          <p:cNvSpPr txBox="1"/>
          <p:nvPr/>
        </p:nvSpPr>
        <p:spPr>
          <a:xfrm>
            <a:off x="0" y="6572272"/>
            <a:ext cx="9144000" cy="738664"/>
          </a:xfrm>
          <a:prstGeom prst="rect">
            <a:avLst/>
          </a:prstGeom>
          <a:noFill/>
        </p:spPr>
        <p:txBody>
          <a:bodyPr wrap="square" rtlCol="0">
            <a:spAutoFit/>
          </a:bodyPr>
          <a:lstStyle/>
          <a:p>
            <a:pPr lvl="0"/>
            <a:r>
              <a:rPr lang="fr-FR" sz="1300" b="1" i="1" dirty="0">
                <a:latin typeface="Book Antiqua" pitchFamily="18" charset="0"/>
              </a:rPr>
              <a:t>CHAKOUR FARIDA   &amp;  </a:t>
            </a:r>
            <a:r>
              <a:rPr lang="fr-FR" sz="1300" b="1" i="1" dirty="0"/>
              <a:t>KEDDARI NOUR EL </a:t>
            </a:r>
            <a:r>
              <a:rPr lang="fr-FR" sz="1300" b="1" i="1" dirty="0">
                <a:latin typeface="Book Antiqua" panose="02040602050305030304" pitchFamily="18" charset="0"/>
              </a:rPr>
              <a:t>IMENE           Formalisation du protocole </a:t>
            </a:r>
            <a:r>
              <a:rPr lang="fr-FR" sz="1300" b="1" i="1" dirty="0" err="1">
                <a:latin typeface="Book Antiqua" panose="02040602050305030304" pitchFamily="18" charset="0"/>
              </a:rPr>
              <a:t>Contract</a:t>
            </a:r>
            <a:r>
              <a:rPr lang="fr-FR" sz="1300" b="1" i="1" dirty="0">
                <a:latin typeface="Book Antiqua" panose="02040602050305030304" pitchFamily="18" charset="0"/>
              </a:rPr>
              <a:t>- Net à l’aide de Maude</a:t>
            </a:r>
            <a:endParaRPr lang="fr-FR" sz="1300" dirty="0">
              <a:latin typeface="Book Antiqua" panose="02040602050305030304" pitchFamily="18" charset="0"/>
            </a:endParaRPr>
          </a:p>
          <a:p>
            <a:endParaRPr lang="fr-FR" sz="1100" b="1" i="1" dirty="0" smtClean="0">
              <a:effectLst>
                <a:outerShdw blurRad="38100" dist="38100" dir="2700000" algn="tl">
                  <a:srgbClr val="000000">
                    <a:alpha val="43137"/>
                  </a:srgbClr>
                </a:outerShdw>
              </a:effectLst>
              <a:latin typeface="Book Antiqua" pitchFamily="18" charset="0"/>
            </a:endParaRPr>
          </a:p>
          <a:p>
            <a:endParaRPr lang="fr-FR" dirty="0"/>
          </a:p>
        </p:txBody>
      </p:sp>
      <p:pic>
        <p:nvPicPr>
          <p:cNvPr id="24" name="Image 23" descr="machine2.PNG"/>
          <p:cNvPicPr/>
          <p:nvPr/>
        </p:nvPicPr>
        <p:blipFill>
          <a:blip r:embed="rId3"/>
          <a:stretch>
            <a:fillRect/>
          </a:stretch>
        </p:blipFill>
        <p:spPr>
          <a:xfrm>
            <a:off x="611560" y="1715682"/>
            <a:ext cx="7532340" cy="431719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6" name="Rectangle 25"/>
          <p:cNvSpPr/>
          <p:nvPr/>
        </p:nvSpPr>
        <p:spPr>
          <a:xfrm>
            <a:off x="7884368" y="2"/>
            <a:ext cx="1259632" cy="285726"/>
          </a:xfrm>
          <a:prstGeom prst="rect">
            <a:avLst/>
          </a:prstGeom>
          <a:solidFill>
            <a:srgbClr val="78DAC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SMA</a:t>
            </a:r>
            <a:endParaRPr lang="fr-FR" dirty="0"/>
          </a:p>
        </p:txBody>
      </p:sp>
      <p:pic>
        <p:nvPicPr>
          <p:cNvPr id="18" name="Imag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347" y="-1242"/>
            <a:ext cx="1929051" cy="116981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 calcmode="lin" valueType="num">
                                      <p:cBhvr>
                                        <p:cTn id="9" dur="1000" fill="hold"/>
                                        <p:tgtEl>
                                          <p:spTgt spid="17"/>
                                        </p:tgtEl>
                                        <p:attrNameLst>
                                          <p:attrName>style.rotation</p:attrName>
                                        </p:attrNameLst>
                                      </p:cBhvr>
                                      <p:tavLst>
                                        <p:tav tm="0">
                                          <p:val>
                                            <p:fltVal val="90"/>
                                          </p:val>
                                        </p:tav>
                                        <p:tav tm="100000">
                                          <p:val>
                                            <p:fltVal val="0"/>
                                          </p:val>
                                        </p:tav>
                                      </p:tavLst>
                                    </p:anim>
                                    <p:animEffect transition="in" filter="fade">
                                      <p:cBhvr>
                                        <p:cTn id="10" dur="1000"/>
                                        <p:tgtEl>
                                          <p:spTgt spid="17"/>
                                        </p:tgtEl>
                                      </p:cBhvr>
                                    </p:animEffect>
                                  </p:childTnLst>
                                </p:cTn>
                              </p:par>
                              <p:par>
                                <p:cTn id="11" presetID="1"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Organigramme : Terminateur 29"/>
          <p:cNvSpPr/>
          <p:nvPr/>
        </p:nvSpPr>
        <p:spPr>
          <a:xfrm>
            <a:off x="2500297" y="285728"/>
            <a:ext cx="5643603" cy="428604"/>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dirty="0"/>
              <a:t>L'approche Proposé</a:t>
            </a:r>
          </a:p>
        </p:txBody>
      </p:sp>
      <p:sp>
        <p:nvSpPr>
          <p:cNvPr id="19" name="ZoneTexte 18"/>
          <p:cNvSpPr txBox="1"/>
          <p:nvPr/>
        </p:nvSpPr>
        <p:spPr>
          <a:xfrm>
            <a:off x="1835696" y="1051059"/>
            <a:ext cx="4214841" cy="468654"/>
          </a:xfrm>
          <a:prstGeom prst="rect">
            <a:avLst/>
          </a:prstGeom>
          <a:noFill/>
        </p:spPr>
        <p:txBody>
          <a:bodyPr wrap="square" rtlCol="0">
            <a:spAutoFit/>
          </a:bodyPr>
          <a:lstStyle/>
          <a:p>
            <a:pPr>
              <a:lnSpc>
                <a:spcPct val="150000"/>
              </a:lnSpc>
              <a:buFont typeface="Wingdings" pitchFamily="2" charset="2"/>
              <a:buChar char="v"/>
            </a:pPr>
            <a:r>
              <a:rPr lang="fr-FR" b="1" i="1" dirty="0" smtClean="0">
                <a:latin typeface="Book Antiqua" pitchFamily="18" charset="0"/>
              </a:rPr>
              <a:t> </a:t>
            </a:r>
            <a:r>
              <a:rPr lang="fr-FR" b="1" dirty="0"/>
              <a:t>Diagramme de Séquence </a:t>
            </a:r>
            <a:endParaRPr lang="fr-FR" b="1" i="1" dirty="0">
              <a:latin typeface="Book Antiqua" pitchFamily="18" charset="0"/>
            </a:endParaRPr>
          </a:p>
        </p:txBody>
      </p:sp>
      <p:grpSp>
        <p:nvGrpSpPr>
          <p:cNvPr id="17" name="Group 53"/>
          <p:cNvGrpSpPr>
            <a:grpSpLocks/>
          </p:cNvGrpSpPr>
          <p:nvPr/>
        </p:nvGrpSpPr>
        <p:grpSpPr bwMode="auto">
          <a:xfrm>
            <a:off x="2071670" y="285728"/>
            <a:ext cx="381000" cy="381000"/>
            <a:chOff x="2078" y="1680"/>
            <a:chExt cx="1615" cy="1615"/>
          </a:xfrm>
          <a:solidFill>
            <a:srgbClr val="78DAC3"/>
          </a:solidFill>
        </p:grpSpPr>
        <p:sp>
          <p:nvSpPr>
            <p:cNvPr id="20" name="Oval 54"/>
            <p:cNvSpPr>
              <a:spLocks noChangeArrowheads="1"/>
            </p:cNvSpPr>
            <p:nvPr/>
          </p:nvSpPr>
          <p:spPr bwMode="gray">
            <a:xfrm>
              <a:off x="2078" y="1680"/>
              <a:ext cx="1615" cy="161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21" name="Oval 55"/>
            <p:cNvSpPr>
              <a:spLocks noChangeArrowheads="1"/>
            </p:cNvSpPr>
            <p:nvPr/>
          </p:nvSpPr>
          <p:spPr bwMode="gray">
            <a:xfrm>
              <a:off x="2170" y="1771"/>
              <a:ext cx="1430" cy="1430"/>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22" name="Oval 56"/>
            <p:cNvSpPr>
              <a:spLocks noChangeArrowheads="1"/>
            </p:cNvSpPr>
            <p:nvPr/>
          </p:nvSpPr>
          <p:spPr bwMode="gray">
            <a:xfrm>
              <a:off x="2253" y="1855"/>
              <a:ext cx="1265" cy="126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pPr>
                <a:defRPr/>
              </a:pPr>
              <a:endParaRPr lang="fr-FR"/>
            </a:p>
          </p:txBody>
        </p:sp>
        <p:sp>
          <p:nvSpPr>
            <p:cNvPr id="29" name="Oval 57"/>
            <p:cNvSpPr>
              <a:spLocks noChangeArrowheads="1"/>
            </p:cNvSpPr>
            <p:nvPr/>
          </p:nvSpPr>
          <p:spPr bwMode="gray">
            <a:xfrm>
              <a:off x="2254" y="1856"/>
              <a:ext cx="1262" cy="126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endParaRPr lang="fr-FR"/>
            </a:p>
          </p:txBody>
        </p:sp>
        <p:sp>
          <p:nvSpPr>
            <p:cNvPr id="31" name="Oval 58"/>
            <p:cNvSpPr>
              <a:spLocks noChangeArrowheads="1"/>
            </p:cNvSpPr>
            <p:nvPr/>
          </p:nvSpPr>
          <p:spPr bwMode="gray">
            <a:xfrm>
              <a:off x="2334" y="1936"/>
              <a:ext cx="1097" cy="110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anchor="ctr">
              <a:spAutoFit/>
            </a:bodyPr>
            <a:lstStyle/>
            <a:p>
              <a:pPr>
                <a:defRPr/>
              </a:pPr>
              <a:endParaRPr lang="fr-FR"/>
            </a:p>
          </p:txBody>
        </p:sp>
      </p:grpSp>
      <p:sp>
        <p:nvSpPr>
          <p:cNvPr id="23" name="Rectangle 22"/>
          <p:cNvSpPr/>
          <p:nvPr/>
        </p:nvSpPr>
        <p:spPr>
          <a:xfrm>
            <a:off x="0" y="6500834"/>
            <a:ext cx="9144000" cy="714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Espace réservé du numéro de diapositive 15"/>
          <p:cNvSpPr>
            <a:spLocks noGrp="1"/>
          </p:cNvSpPr>
          <p:nvPr>
            <p:ph type="sldNum" sz="quarter" idx="12"/>
          </p:nvPr>
        </p:nvSpPr>
        <p:spPr>
          <a:xfrm>
            <a:off x="8143900" y="5715016"/>
            <a:ext cx="609600" cy="517524"/>
          </a:xfrm>
        </p:spPr>
        <p:txBody>
          <a:bodyPr/>
          <a:lstStyle/>
          <a:p>
            <a:fld id="{AFD5866A-C2A5-4EBD-9128-4DB3B427EABF}" type="slidenum">
              <a:rPr lang="fr-FR" smtClean="0"/>
              <a:pPr/>
              <a:t>26</a:t>
            </a:fld>
            <a:endParaRPr lang="fr-FR" dirty="0"/>
          </a:p>
        </p:txBody>
      </p:sp>
      <p:sp>
        <p:nvSpPr>
          <p:cNvPr id="25" name="ZoneTexte 17"/>
          <p:cNvSpPr txBox="1"/>
          <p:nvPr/>
        </p:nvSpPr>
        <p:spPr>
          <a:xfrm>
            <a:off x="0" y="6572272"/>
            <a:ext cx="9144000" cy="569387"/>
          </a:xfrm>
          <a:prstGeom prst="rect">
            <a:avLst/>
          </a:prstGeom>
          <a:noFill/>
        </p:spPr>
        <p:txBody>
          <a:bodyPr wrap="square" rtlCol="0">
            <a:spAutoFit/>
          </a:bodyPr>
          <a:lstStyle/>
          <a:p>
            <a:pPr lvl="0"/>
            <a:r>
              <a:rPr lang="fr-FR" sz="1300" b="1" i="1" dirty="0">
                <a:latin typeface="Book Antiqua" panose="02040602050305030304" pitchFamily="18" charset="0"/>
              </a:rPr>
              <a:t>CHAKOUR FARIDA   &amp;  KEDDARI NOUR EL IMENE           Formalisation du protocole </a:t>
            </a:r>
            <a:r>
              <a:rPr lang="fr-FR" sz="1300" b="1" i="1" dirty="0" err="1">
                <a:latin typeface="Book Antiqua" panose="02040602050305030304" pitchFamily="18" charset="0"/>
              </a:rPr>
              <a:t>Contract</a:t>
            </a:r>
            <a:r>
              <a:rPr lang="fr-FR" sz="1300" b="1" i="1" dirty="0">
                <a:latin typeface="Book Antiqua" panose="02040602050305030304" pitchFamily="18" charset="0"/>
              </a:rPr>
              <a:t>- Net à l’aide de Maude</a:t>
            </a:r>
            <a:endParaRPr lang="fr-FR" sz="1300" dirty="0">
              <a:latin typeface="Book Antiqua" panose="02040602050305030304" pitchFamily="18" charset="0"/>
            </a:endParaRPr>
          </a:p>
          <a:p>
            <a:endParaRPr lang="fr-FR" dirty="0"/>
          </a:p>
        </p:txBody>
      </p:sp>
      <p:pic>
        <p:nvPicPr>
          <p:cNvPr id="24" name="Image 23" descr="daigram de sequence.PNG"/>
          <p:cNvPicPr/>
          <p:nvPr/>
        </p:nvPicPr>
        <p:blipFill>
          <a:blip r:embed="rId3"/>
          <a:stretch>
            <a:fillRect/>
          </a:stretch>
        </p:blipFill>
        <p:spPr>
          <a:xfrm>
            <a:off x="1835696" y="1572805"/>
            <a:ext cx="5616624" cy="482184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6" name="Rectangle 25"/>
          <p:cNvSpPr/>
          <p:nvPr/>
        </p:nvSpPr>
        <p:spPr>
          <a:xfrm>
            <a:off x="7884368" y="2"/>
            <a:ext cx="1259632" cy="327011"/>
          </a:xfrm>
          <a:prstGeom prst="rect">
            <a:avLst/>
          </a:prstGeom>
          <a:solidFill>
            <a:srgbClr val="78DAC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SMA</a:t>
            </a:r>
            <a:endParaRPr lang="fr-FR" dirty="0"/>
          </a:p>
        </p:txBody>
      </p:sp>
      <p:pic>
        <p:nvPicPr>
          <p:cNvPr id="18" name="Imag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347" y="-1242"/>
            <a:ext cx="1809415" cy="132478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0-#ppt_h/2"/>
                                          </p:val>
                                        </p:tav>
                                        <p:tav tm="100000">
                                          <p:val>
                                            <p:strVal val="#ppt_y"/>
                                          </p:val>
                                        </p:tav>
                                      </p:tavLst>
                                    </p:anim>
                                  </p:childTnLst>
                                </p:cTn>
                              </p:par>
                              <p:par>
                                <p:cTn id="9" presetID="1" presetClass="entr" presetSubtype="0"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Organigramme : Terminateur 29"/>
          <p:cNvSpPr/>
          <p:nvPr/>
        </p:nvSpPr>
        <p:spPr>
          <a:xfrm>
            <a:off x="2500297" y="285728"/>
            <a:ext cx="5643603" cy="428604"/>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dirty="0"/>
              <a:t>L'approche Proposé</a:t>
            </a:r>
          </a:p>
        </p:txBody>
      </p:sp>
      <p:sp>
        <p:nvSpPr>
          <p:cNvPr id="17" name="ZoneTexte 16"/>
          <p:cNvSpPr txBox="1"/>
          <p:nvPr/>
        </p:nvSpPr>
        <p:spPr>
          <a:xfrm>
            <a:off x="1021989" y="1177771"/>
            <a:ext cx="5786479" cy="369332"/>
          </a:xfrm>
          <a:prstGeom prst="rect">
            <a:avLst/>
          </a:prstGeom>
          <a:noFill/>
        </p:spPr>
        <p:txBody>
          <a:bodyPr wrap="square" rtlCol="0">
            <a:spAutoFit/>
          </a:bodyPr>
          <a:lstStyle/>
          <a:p>
            <a:pPr>
              <a:buFont typeface="Wingdings" pitchFamily="2" charset="2"/>
              <a:buChar char="v"/>
            </a:pPr>
            <a:r>
              <a:rPr lang="fr-FR" b="1" i="1" dirty="0" smtClean="0">
                <a:latin typeface="Book Antiqua" pitchFamily="18" charset="0"/>
              </a:rPr>
              <a:t> </a:t>
            </a:r>
            <a:r>
              <a:rPr lang="fr-FR" b="1" dirty="0"/>
              <a:t>Validation de la Description Générée</a:t>
            </a:r>
            <a:endParaRPr lang="fr-FR" dirty="0">
              <a:latin typeface="Cooper Black" pitchFamily="18" charset="0"/>
            </a:endParaRPr>
          </a:p>
        </p:txBody>
      </p:sp>
      <p:grpSp>
        <p:nvGrpSpPr>
          <p:cNvPr id="19" name="Group 53"/>
          <p:cNvGrpSpPr>
            <a:grpSpLocks/>
          </p:cNvGrpSpPr>
          <p:nvPr/>
        </p:nvGrpSpPr>
        <p:grpSpPr bwMode="auto">
          <a:xfrm>
            <a:off x="2071670" y="285728"/>
            <a:ext cx="381000" cy="381000"/>
            <a:chOff x="2078" y="1680"/>
            <a:chExt cx="1615" cy="1615"/>
          </a:xfrm>
          <a:solidFill>
            <a:srgbClr val="78DAC3"/>
          </a:solidFill>
        </p:grpSpPr>
        <p:sp>
          <p:nvSpPr>
            <p:cNvPr id="21" name="Oval 54"/>
            <p:cNvSpPr>
              <a:spLocks noChangeArrowheads="1"/>
            </p:cNvSpPr>
            <p:nvPr/>
          </p:nvSpPr>
          <p:spPr bwMode="gray">
            <a:xfrm>
              <a:off x="2078" y="1680"/>
              <a:ext cx="1615" cy="161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22" name="Oval 55"/>
            <p:cNvSpPr>
              <a:spLocks noChangeArrowheads="1"/>
            </p:cNvSpPr>
            <p:nvPr/>
          </p:nvSpPr>
          <p:spPr bwMode="gray">
            <a:xfrm>
              <a:off x="2170" y="1771"/>
              <a:ext cx="1430" cy="1430"/>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29" name="Oval 56"/>
            <p:cNvSpPr>
              <a:spLocks noChangeArrowheads="1"/>
            </p:cNvSpPr>
            <p:nvPr/>
          </p:nvSpPr>
          <p:spPr bwMode="gray">
            <a:xfrm>
              <a:off x="2253" y="1855"/>
              <a:ext cx="1265" cy="126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pPr>
                <a:defRPr/>
              </a:pPr>
              <a:endParaRPr lang="fr-FR"/>
            </a:p>
          </p:txBody>
        </p:sp>
        <p:sp>
          <p:nvSpPr>
            <p:cNvPr id="31" name="Oval 57"/>
            <p:cNvSpPr>
              <a:spLocks noChangeArrowheads="1"/>
            </p:cNvSpPr>
            <p:nvPr/>
          </p:nvSpPr>
          <p:spPr bwMode="gray">
            <a:xfrm>
              <a:off x="2254" y="1856"/>
              <a:ext cx="1262" cy="126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endParaRPr lang="fr-FR"/>
            </a:p>
          </p:txBody>
        </p:sp>
        <p:sp>
          <p:nvSpPr>
            <p:cNvPr id="32" name="Oval 58"/>
            <p:cNvSpPr>
              <a:spLocks noChangeArrowheads="1"/>
            </p:cNvSpPr>
            <p:nvPr/>
          </p:nvSpPr>
          <p:spPr bwMode="gray">
            <a:xfrm>
              <a:off x="2334" y="1936"/>
              <a:ext cx="1097" cy="110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anchor="ctr">
              <a:spAutoFit/>
            </a:bodyPr>
            <a:lstStyle/>
            <a:p>
              <a:pPr>
                <a:defRPr/>
              </a:pPr>
              <a:endParaRPr lang="fr-FR"/>
            </a:p>
          </p:txBody>
        </p:sp>
      </p:grpSp>
      <p:sp>
        <p:nvSpPr>
          <p:cNvPr id="23" name="Rectangle 22"/>
          <p:cNvSpPr/>
          <p:nvPr/>
        </p:nvSpPr>
        <p:spPr>
          <a:xfrm>
            <a:off x="0" y="6500834"/>
            <a:ext cx="9144000" cy="714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5" name="Espace réservé du numéro de diapositive 24"/>
          <p:cNvSpPr>
            <a:spLocks noGrp="1"/>
          </p:cNvSpPr>
          <p:nvPr>
            <p:ph type="sldNum" sz="quarter" idx="12"/>
          </p:nvPr>
        </p:nvSpPr>
        <p:spPr>
          <a:xfrm>
            <a:off x="8143900" y="5715016"/>
            <a:ext cx="609600" cy="517524"/>
          </a:xfrm>
        </p:spPr>
        <p:txBody>
          <a:bodyPr/>
          <a:lstStyle/>
          <a:p>
            <a:fld id="{AFD5866A-C2A5-4EBD-9128-4DB3B427EABF}" type="slidenum">
              <a:rPr lang="fr-FR" smtClean="0">
                <a:solidFill>
                  <a:schemeClr val="tx1"/>
                </a:solidFill>
              </a:rPr>
              <a:pPr/>
              <a:t>27</a:t>
            </a:fld>
            <a:endParaRPr lang="fr-FR" dirty="0">
              <a:solidFill>
                <a:schemeClr val="tx1"/>
              </a:solidFill>
            </a:endParaRPr>
          </a:p>
        </p:txBody>
      </p:sp>
      <p:sp>
        <p:nvSpPr>
          <p:cNvPr id="26" name="ZoneTexte 17"/>
          <p:cNvSpPr txBox="1"/>
          <p:nvPr/>
        </p:nvSpPr>
        <p:spPr>
          <a:xfrm>
            <a:off x="0" y="6572272"/>
            <a:ext cx="9144000" cy="738664"/>
          </a:xfrm>
          <a:prstGeom prst="rect">
            <a:avLst/>
          </a:prstGeom>
          <a:noFill/>
        </p:spPr>
        <p:txBody>
          <a:bodyPr wrap="square" rtlCol="0">
            <a:spAutoFit/>
          </a:bodyPr>
          <a:lstStyle/>
          <a:p>
            <a:pPr lvl="0"/>
            <a:r>
              <a:rPr lang="fr-FR" sz="1300" b="1" i="1" dirty="0">
                <a:latin typeface="Book Antiqua" pitchFamily="18" charset="0"/>
              </a:rPr>
              <a:t>CHAKOUR FARIDA   &amp;  </a:t>
            </a:r>
            <a:r>
              <a:rPr lang="fr-FR" sz="1300" b="1" i="1" dirty="0"/>
              <a:t>KEDDARI NOUR EL IMENE           Formalisation du protocole </a:t>
            </a:r>
            <a:r>
              <a:rPr lang="fr-FR" sz="1300" b="1" i="1" dirty="0" err="1"/>
              <a:t>Contract</a:t>
            </a:r>
            <a:r>
              <a:rPr lang="fr-FR" sz="1300" b="1" i="1" dirty="0"/>
              <a:t>- Net à l’aide de Maude</a:t>
            </a:r>
            <a:endParaRPr lang="fr-FR" sz="1300" dirty="0"/>
          </a:p>
          <a:p>
            <a:endParaRPr lang="fr-FR" sz="1100" b="1" i="1" dirty="0" smtClean="0">
              <a:effectLst>
                <a:outerShdw blurRad="38100" dist="38100" dir="2700000" algn="tl">
                  <a:srgbClr val="000000">
                    <a:alpha val="43137"/>
                  </a:srgbClr>
                </a:outerShdw>
              </a:effectLst>
              <a:latin typeface="Book Antiqua" pitchFamily="18" charset="0"/>
            </a:endParaRPr>
          </a:p>
          <a:p>
            <a:endParaRPr lang="fr-FR" dirty="0"/>
          </a:p>
        </p:txBody>
      </p:sp>
      <p:pic>
        <p:nvPicPr>
          <p:cNvPr id="24" name="Image 23" descr="d.PNG"/>
          <p:cNvPicPr/>
          <p:nvPr/>
        </p:nvPicPr>
        <p:blipFill>
          <a:blip r:embed="rId3"/>
          <a:stretch>
            <a:fillRect/>
          </a:stretch>
        </p:blipFill>
        <p:spPr>
          <a:xfrm>
            <a:off x="467544" y="1844824"/>
            <a:ext cx="7560840" cy="439406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Rectangle 2"/>
          <p:cNvSpPr/>
          <p:nvPr/>
        </p:nvSpPr>
        <p:spPr>
          <a:xfrm>
            <a:off x="1602586" y="1439714"/>
            <a:ext cx="2634054" cy="369332"/>
          </a:xfrm>
          <a:prstGeom prst="rect">
            <a:avLst/>
          </a:prstGeom>
        </p:spPr>
        <p:txBody>
          <a:bodyPr wrap="none">
            <a:spAutoFit/>
          </a:bodyPr>
          <a:lstStyle/>
          <a:p>
            <a:pPr marL="285750" indent="-285750">
              <a:buFont typeface="Wingdings" panose="05000000000000000000" pitchFamily="2" charset="2"/>
              <a:buChar char="v"/>
            </a:pPr>
            <a:r>
              <a:rPr lang="fr-FR" b="1" dirty="0">
                <a:latin typeface="Times New Roman" panose="02020603050405020304" pitchFamily="18" charset="0"/>
                <a:ea typeface="Calibri" panose="020F0502020204030204" pitchFamily="34" charset="0"/>
              </a:rPr>
              <a:t>Configuration Initiale</a:t>
            </a:r>
            <a:endParaRPr lang="fr-FR" b="1" dirty="0"/>
          </a:p>
        </p:txBody>
      </p:sp>
      <p:sp>
        <p:nvSpPr>
          <p:cNvPr id="27" name="Rectangle 26"/>
          <p:cNvSpPr/>
          <p:nvPr/>
        </p:nvSpPr>
        <p:spPr>
          <a:xfrm>
            <a:off x="7897724" y="-18590"/>
            <a:ext cx="1259632" cy="346120"/>
          </a:xfrm>
          <a:prstGeom prst="rect">
            <a:avLst/>
          </a:prstGeom>
          <a:solidFill>
            <a:srgbClr val="78DAC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SMA</a:t>
            </a:r>
            <a:endParaRPr lang="fr-FR" dirty="0"/>
          </a:p>
        </p:txBody>
      </p:sp>
      <p:pic>
        <p:nvPicPr>
          <p:cNvPr id="18" name="Imag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347" y="-1241"/>
            <a:ext cx="1929051" cy="114323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80">
                                          <p:stCondLst>
                                            <p:cond delay="0"/>
                                          </p:stCondLst>
                                        </p:cTn>
                                        <p:tgtEl>
                                          <p:spTgt spid="17"/>
                                        </p:tgtEl>
                                      </p:cBhvr>
                                    </p:animEffect>
                                    <p:anim calcmode="lin" valueType="num">
                                      <p:cBhvr>
                                        <p:cTn id="8"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13" dur="26">
                                          <p:stCondLst>
                                            <p:cond delay="650"/>
                                          </p:stCondLst>
                                        </p:cTn>
                                        <p:tgtEl>
                                          <p:spTgt spid="17"/>
                                        </p:tgtEl>
                                      </p:cBhvr>
                                      <p:to x="100000" y="60000"/>
                                    </p:animScale>
                                    <p:animScale>
                                      <p:cBhvr>
                                        <p:cTn id="14" dur="166" decel="50000">
                                          <p:stCondLst>
                                            <p:cond delay="676"/>
                                          </p:stCondLst>
                                        </p:cTn>
                                        <p:tgtEl>
                                          <p:spTgt spid="17"/>
                                        </p:tgtEl>
                                      </p:cBhvr>
                                      <p:to x="100000" y="100000"/>
                                    </p:animScale>
                                    <p:animScale>
                                      <p:cBhvr>
                                        <p:cTn id="15" dur="26">
                                          <p:stCondLst>
                                            <p:cond delay="1312"/>
                                          </p:stCondLst>
                                        </p:cTn>
                                        <p:tgtEl>
                                          <p:spTgt spid="17"/>
                                        </p:tgtEl>
                                      </p:cBhvr>
                                      <p:to x="100000" y="80000"/>
                                    </p:animScale>
                                    <p:animScale>
                                      <p:cBhvr>
                                        <p:cTn id="16" dur="166" decel="50000">
                                          <p:stCondLst>
                                            <p:cond delay="1338"/>
                                          </p:stCondLst>
                                        </p:cTn>
                                        <p:tgtEl>
                                          <p:spTgt spid="17"/>
                                        </p:tgtEl>
                                      </p:cBhvr>
                                      <p:to x="100000" y="100000"/>
                                    </p:animScale>
                                    <p:animScale>
                                      <p:cBhvr>
                                        <p:cTn id="17" dur="26">
                                          <p:stCondLst>
                                            <p:cond delay="1642"/>
                                          </p:stCondLst>
                                        </p:cTn>
                                        <p:tgtEl>
                                          <p:spTgt spid="17"/>
                                        </p:tgtEl>
                                      </p:cBhvr>
                                      <p:to x="100000" y="90000"/>
                                    </p:animScale>
                                    <p:animScale>
                                      <p:cBhvr>
                                        <p:cTn id="18" dur="166" decel="50000">
                                          <p:stCondLst>
                                            <p:cond delay="1668"/>
                                          </p:stCondLst>
                                        </p:cTn>
                                        <p:tgtEl>
                                          <p:spTgt spid="17"/>
                                        </p:tgtEl>
                                      </p:cBhvr>
                                      <p:to x="100000" y="100000"/>
                                    </p:animScale>
                                    <p:animScale>
                                      <p:cBhvr>
                                        <p:cTn id="19" dur="26">
                                          <p:stCondLst>
                                            <p:cond delay="1808"/>
                                          </p:stCondLst>
                                        </p:cTn>
                                        <p:tgtEl>
                                          <p:spTgt spid="17"/>
                                        </p:tgtEl>
                                      </p:cBhvr>
                                      <p:to x="100000" y="95000"/>
                                    </p:animScale>
                                    <p:animScale>
                                      <p:cBhvr>
                                        <p:cTn id="20" dur="166" decel="50000">
                                          <p:stCondLst>
                                            <p:cond delay="1834"/>
                                          </p:stCondLst>
                                        </p:cTn>
                                        <p:tgtEl>
                                          <p:spTgt spid="17"/>
                                        </p:tgtEl>
                                      </p:cBhvr>
                                      <p:to x="100000" y="100000"/>
                                    </p:animScale>
                                  </p:childTnLst>
                                </p:cTn>
                              </p:par>
                              <p:par>
                                <p:cTn id="21" presetID="1" presetClass="entr" presetSubtype="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Organigramme : Terminateur 29"/>
          <p:cNvSpPr/>
          <p:nvPr/>
        </p:nvSpPr>
        <p:spPr>
          <a:xfrm>
            <a:off x="2500297" y="285728"/>
            <a:ext cx="4857785" cy="428604"/>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i="1" dirty="0" smtClean="0"/>
          </a:p>
          <a:p>
            <a:pPr algn="ctr"/>
            <a:r>
              <a:rPr lang="fr-FR" b="1" i="1" dirty="0" smtClean="0"/>
              <a:t>L'approche </a:t>
            </a:r>
            <a:r>
              <a:rPr lang="fr-FR" b="1" i="1" dirty="0"/>
              <a:t>Proposé</a:t>
            </a:r>
            <a:endParaRPr lang="fr-FR" dirty="0"/>
          </a:p>
          <a:p>
            <a:pPr algn="ctr"/>
            <a:endParaRPr lang="fr-FR" b="1" i="1" dirty="0"/>
          </a:p>
        </p:txBody>
      </p:sp>
      <p:sp>
        <p:nvSpPr>
          <p:cNvPr id="17" name="ZoneTexte 16"/>
          <p:cNvSpPr txBox="1"/>
          <p:nvPr/>
        </p:nvSpPr>
        <p:spPr>
          <a:xfrm>
            <a:off x="1331640" y="1127635"/>
            <a:ext cx="5786479" cy="369332"/>
          </a:xfrm>
          <a:prstGeom prst="rect">
            <a:avLst/>
          </a:prstGeom>
          <a:noFill/>
        </p:spPr>
        <p:txBody>
          <a:bodyPr wrap="square" rtlCol="0">
            <a:spAutoFit/>
          </a:bodyPr>
          <a:lstStyle/>
          <a:p>
            <a:pPr>
              <a:buFont typeface="Wingdings" pitchFamily="2" charset="2"/>
              <a:buChar char="v"/>
            </a:pPr>
            <a:r>
              <a:rPr lang="fr-FR" b="1" i="1" dirty="0" smtClean="0">
                <a:latin typeface="Book Antiqua" pitchFamily="18" charset="0"/>
              </a:rPr>
              <a:t> </a:t>
            </a:r>
            <a:r>
              <a:rPr lang="fr-FR" dirty="0"/>
              <a:t>Exécution de la configuration Initiale</a:t>
            </a:r>
            <a:endParaRPr lang="fr-FR" b="1" i="1" dirty="0" smtClean="0">
              <a:latin typeface="Book Antiqua" pitchFamily="18" charset="0"/>
            </a:endParaRPr>
          </a:p>
        </p:txBody>
      </p:sp>
      <p:grpSp>
        <p:nvGrpSpPr>
          <p:cNvPr id="19" name="Group 53"/>
          <p:cNvGrpSpPr>
            <a:grpSpLocks/>
          </p:cNvGrpSpPr>
          <p:nvPr/>
        </p:nvGrpSpPr>
        <p:grpSpPr bwMode="auto">
          <a:xfrm>
            <a:off x="2071670" y="285728"/>
            <a:ext cx="381000" cy="381000"/>
            <a:chOff x="2078" y="1680"/>
            <a:chExt cx="1615" cy="1615"/>
          </a:xfrm>
          <a:solidFill>
            <a:srgbClr val="78DAC3"/>
          </a:solidFill>
        </p:grpSpPr>
        <p:sp>
          <p:nvSpPr>
            <p:cNvPr id="20" name="Oval 54"/>
            <p:cNvSpPr>
              <a:spLocks noChangeArrowheads="1"/>
            </p:cNvSpPr>
            <p:nvPr/>
          </p:nvSpPr>
          <p:spPr bwMode="gray">
            <a:xfrm>
              <a:off x="2078" y="1680"/>
              <a:ext cx="1615" cy="161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21" name="Oval 55"/>
            <p:cNvSpPr>
              <a:spLocks noChangeArrowheads="1"/>
            </p:cNvSpPr>
            <p:nvPr/>
          </p:nvSpPr>
          <p:spPr bwMode="gray">
            <a:xfrm>
              <a:off x="2170" y="1771"/>
              <a:ext cx="1430" cy="1430"/>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22" name="Oval 56"/>
            <p:cNvSpPr>
              <a:spLocks noChangeArrowheads="1"/>
            </p:cNvSpPr>
            <p:nvPr/>
          </p:nvSpPr>
          <p:spPr bwMode="gray">
            <a:xfrm>
              <a:off x="2253" y="1855"/>
              <a:ext cx="1265" cy="126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pPr>
                <a:defRPr/>
              </a:pPr>
              <a:endParaRPr lang="fr-FR"/>
            </a:p>
          </p:txBody>
        </p:sp>
        <p:sp>
          <p:nvSpPr>
            <p:cNvPr id="29" name="Oval 57"/>
            <p:cNvSpPr>
              <a:spLocks noChangeArrowheads="1"/>
            </p:cNvSpPr>
            <p:nvPr/>
          </p:nvSpPr>
          <p:spPr bwMode="gray">
            <a:xfrm>
              <a:off x="2254" y="1856"/>
              <a:ext cx="1262" cy="126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endParaRPr lang="fr-FR"/>
            </a:p>
          </p:txBody>
        </p:sp>
        <p:sp>
          <p:nvSpPr>
            <p:cNvPr id="31" name="Oval 58"/>
            <p:cNvSpPr>
              <a:spLocks noChangeArrowheads="1"/>
            </p:cNvSpPr>
            <p:nvPr/>
          </p:nvSpPr>
          <p:spPr bwMode="gray">
            <a:xfrm>
              <a:off x="2334" y="1936"/>
              <a:ext cx="1097" cy="110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anchor="ctr">
              <a:spAutoFit/>
            </a:bodyPr>
            <a:lstStyle/>
            <a:p>
              <a:pPr>
                <a:defRPr/>
              </a:pPr>
              <a:endParaRPr lang="fr-FR"/>
            </a:p>
          </p:txBody>
        </p:sp>
      </p:grpSp>
      <p:sp>
        <p:nvSpPr>
          <p:cNvPr id="23" name="Rectangle 22"/>
          <p:cNvSpPr/>
          <p:nvPr/>
        </p:nvSpPr>
        <p:spPr>
          <a:xfrm>
            <a:off x="0" y="6500834"/>
            <a:ext cx="9144000" cy="714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Espace réservé du numéro de diapositive 15"/>
          <p:cNvSpPr>
            <a:spLocks noGrp="1"/>
          </p:cNvSpPr>
          <p:nvPr>
            <p:ph type="sldNum" sz="quarter" idx="12"/>
          </p:nvPr>
        </p:nvSpPr>
        <p:spPr>
          <a:xfrm>
            <a:off x="8072462" y="5786454"/>
            <a:ext cx="609600" cy="517524"/>
          </a:xfrm>
        </p:spPr>
        <p:txBody>
          <a:bodyPr/>
          <a:lstStyle/>
          <a:p>
            <a:fld id="{AFD5866A-C2A5-4EBD-9128-4DB3B427EABF}" type="slidenum">
              <a:rPr lang="fr-FR" smtClean="0">
                <a:solidFill>
                  <a:schemeClr val="tx1"/>
                </a:solidFill>
              </a:rPr>
              <a:pPr/>
              <a:t>28</a:t>
            </a:fld>
            <a:endParaRPr lang="fr-FR" dirty="0">
              <a:solidFill>
                <a:schemeClr val="tx1"/>
              </a:solidFill>
            </a:endParaRPr>
          </a:p>
        </p:txBody>
      </p:sp>
      <p:sp>
        <p:nvSpPr>
          <p:cNvPr id="25" name="ZoneTexte 17"/>
          <p:cNvSpPr txBox="1"/>
          <p:nvPr/>
        </p:nvSpPr>
        <p:spPr>
          <a:xfrm>
            <a:off x="0" y="6572272"/>
            <a:ext cx="9144000" cy="569387"/>
          </a:xfrm>
          <a:prstGeom prst="rect">
            <a:avLst/>
          </a:prstGeom>
          <a:noFill/>
        </p:spPr>
        <p:txBody>
          <a:bodyPr wrap="square" rtlCol="0">
            <a:spAutoFit/>
          </a:bodyPr>
          <a:lstStyle/>
          <a:p>
            <a:pPr lvl="0"/>
            <a:r>
              <a:rPr lang="fr-FR" sz="1300" b="1" i="1" dirty="0">
                <a:latin typeface="Book Antiqua" panose="02040602050305030304" pitchFamily="18" charset="0"/>
              </a:rPr>
              <a:t>CHAKOUR FARIDA   &amp;  KEDDARI NOUR EL IMENE           Formalisation du protocole </a:t>
            </a:r>
            <a:r>
              <a:rPr lang="fr-FR" sz="1300" b="1" i="1" dirty="0" err="1">
                <a:latin typeface="Book Antiqua" panose="02040602050305030304" pitchFamily="18" charset="0"/>
              </a:rPr>
              <a:t>Contract</a:t>
            </a:r>
            <a:r>
              <a:rPr lang="fr-FR" sz="1300" b="1" i="1" dirty="0">
                <a:latin typeface="Book Antiqua" panose="02040602050305030304" pitchFamily="18" charset="0"/>
              </a:rPr>
              <a:t>- Net à l’aide de Maude</a:t>
            </a:r>
            <a:endParaRPr lang="fr-FR" sz="1300" dirty="0">
              <a:latin typeface="Book Antiqua" panose="02040602050305030304" pitchFamily="18" charset="0"/>
            </a:endParaRPr>
          </a:p>
          <a:p>
            <a:endParaRPr lang="fr-FR" dirty="0"/>
          </a:p>
        </p:txBody>
      </p:sp>
      <p:pic>
        <p:nvPicPr>
          <p:cNvPr id="24" name="Image 23" descr="mm.PNG"/>
          <p:cNvPicPr/>
          <p:nvPr/>
        </p:nvPicPr>
        <p:blipFill>
          <a:blip r:embed="rId3"/>
          <a:stretch>
            <a:fillRect/>
          </a:stretch>
        </p:blipFill>
        <p:spPr>
          <a:xfrm>
            <a:off x="539552" y="1472564"/>
            <a:ext cx="7532910" cy="4620731"/>
          </a:xfrm>
          <a:prstGeom prst="rect">
            <a:avLst/>
          </a:prstGeom>
          <a:ln w="38100" cap="sq">
            <a:solidFill>
              <a:schemeClr val="bg1">
                <a:lumMod val="50000"/>
              </a:schemeClr>
            </a:solidFill>
            <a:prstDash val="solid"/>
            <a:miter lim="800000"/>
          </a:ln>
          <a:effectLst>
            <a:outerShdw blurRad="50800" dist="38100" dir="2700000" algn="tl" rotWithShape="0">
              <a:srgbClr val="000000">
                <a:alpha val="43000"/>
              </a:srgbClr>
            </a:outerShdw>
          </a:effectLst>
        </p:spPr>
      </p:pic>
      <p:sp>
        <p:nvSpPr>
          <p:cNvPr id="26" name="Rectangle 25"/>
          <p:cNvSpPr/>
          <p:nvPr/>
        </p:nvSpPr>
        <p:spPr>
          <a:xfrm>
            <a:off x="7884368" y="2"/>
            <a:ext cx="1259632" cy="346120"/>
          </a:xfrm>
          <a:prstGeom prst="rect">
            <a:avLst/>
          </a:prstGeom>
          <a:solidFill>
            <a:srgbClr val="78DAC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SMA</a:t>
            </a:r>
            <a:endParaRPr lang="fr-FR" dirty="0"/>
          </a:p>
        </p:txBody>
      </p:sp>
      <p:pic>
        <p:nvPicPr>
          <p:cNvPr id="18" name="Imag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346" y="-1242"/>
            <a:ext cx="1995358" cy="106626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par>
                                <p:cTn id="8" presetID="1"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Organigramme : Terminateur 29"/>
          <p:cNvSpPr/>
          <p:nvPr/>
        </p:nvSpPr>
        <p:spPr>
          <a:xfrm>
            <a:off x="2500297" y="285728"/>
            <a:ext cx="5643603" cy="428604"/>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i="1" dirty="0" smtClean="0"/>
          </a:p>
          <a:p>
            <a:pPr algn="ctr"/>
            <a:r>
              <a:rPr lang="fr-FR" b="1" i="1" dirty="0" smtClean="0"/>
              <a:t>Conclusion </a:t>
            </a:r>
            <a:r>
              <a:rPr lang="fr-FR" b="1" i="1" dirty="0"/>
              <a:t>Générale </a:t>
            </a:r>
            <a:r>
              <a:rPr lang="fr-FR" b="1" i="1" dirty="0" smtClean="0"/>
              <a:t> </a:t>
            </a:r>
            <a:endParaRPr lang="fr-FR" b="1" i="1" dirty="0"/>
          </a:p>
          <a:p>
            <a:pPr algn="ctr"/>
            <a:endParaRPr lang="fr-FR" b="1" i="1" dirty="0"/>
          </a:p>
        </p:txBody>
      </p:sp>
      <p:sp>
        <p:nvSpPr>
          <p:cNvPr id="19" name="Rectangle 18"/>
          <p:cNvSpPr/>
          <p:nvPr/>
        </p:nvSpPr>
        <p:spPr>
          <a:xfrm>
            <a:off x="0" y="6500834"/>
            <a:ext cx="9144000" cy="714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21" name="Group 53"/>
          <p:cNvGrpSpPr>
            <a:grpSpLocks/>
          </p:cNvGrpSpPr>
          <p:nvPr/>
        </p:nvGrpSpPr>
        <p:grpSpPr bwMode="auto">
          <a:xfrm>
            <a:off x="2071670" y="285728"/>
            <a:ext cx="381000" cy="381000"/>
            <a:chOff x="2078" y="1680"/>
            <a:chExt cx="1615" cy="1615"/>
          </a:xfrm>
          <a:solidFill>
            <a:srgbClr val="78DAC3"/>
          </a:solidFill>
        </p:grpSpPr>
        <p:sp>
          <p:nvSpPr>
            <p:cNvPr id="22" name="Oval 54"/>
            <p:cNvSpPr>
              <a:spLocks noChangeArrowheads="1"/>
            </p:cNvSpPr>
            <p:nvPr/>
          </p:nvSpPr>
          <p:spPr bwMode="gray">
            <a:xfrm>
              <a:off x="2078" y="1680"/>
              <a:ext cx="1615" cy="161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29" name="Oval 55"/>
            <p:cNvSpPr>
              <a:spLocks noChangeArrowheads="1"/>
            </p:cNvSpPr>
            <p:nvPr/>
          </p:nvSpPr>
          <p:spPr bwMode="gray">
            <a:xfrm>
              <a:off x="2170" y="1771"/>
              <a:ext cx="1430" cy="1430"/>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31" name="Oval 56"/>
            <p:cNvSpPr>
              <a:spLocks noChangeArrowheads="1"/>
            </p:cNvSpPr>
            <p:nvPr/>
          </p:nvSpPr>
          <p:spPr bwMode="gray">
            <a:xfrm>
              <a:off x="2253" y="1855"/>
              <a:ext cx="1265" cy="126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pPr>
                <a:defRPr/>
              </a:pPr>
              <a:endParaRPr lang="fr-FR"/>
            </a:p>
          </p:txBody>
        </p:sp>
        <p:sp>
          <p:nvSpPr>
            <p:cNvPr id="32" name="Oval 57"/>
            <p:cNvSpPr>
              <a:spLocks noChangeArrowheads="1"/>
            </p:cNvSpPr>
            <p:nvPr/>
          </p:nvSpPr>
          <p:spPr bwMode="gray">
            <a:xfrm>
              <a:off x="2254" y="1856"/>
              <a:ext cx="1262" cy="126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endParaRPr lang="fr-FR"/>
            </a:p>
          </p:txBody>
        </p:sp>
        <p:sp>
          <p:nvSpPr>
            <p:cNvPr id="33" name="Oval 58"/>
            <p:cNvSpPr>
              <a:spLocks noChangeArrowheads="1"/>
            </p:cNvSpPr>
            <p:nvPr/>
          </p:nvSpPr>
          <p:spPr bwMode="gray">
            <a:xfrm>
              <a:off x="2334" y="1936"/>
              <a:ext cx="1097" cy="110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anchor="ctr">
              <a:spAutoFit/>
            </a:bodyPr>
            <a:lstStyle/>
            <a:p>
              <a:pPr>
                <a:defRPr/>
              </a:pPr>
              <a:endParaRPr lang="fr-FR"/>
            </a:p>
          </p:txBody>
        </p:sp>
      </p:grpSp>
      <p:sp>
        <p:nvSpPr>
          <p:cNvPr id="16" name="Espace réservé du numéro de diapositive 15"/>
          <p:cNvSpPr>
            <a:spLocks noGrp="1"/>
          </p:cNvSpPr>
          <p:nvPr>
            <p:ph type="sldNum" sz="quarter" idx="12"/>
          </p:nvPr>
        </p:nvSpPr>
        <p:spPr>
          <a:xfrm>
            <a:off x="8072462" y="5786454"/>
            <a:ext cx="609600" cy="517524"/>
          </a:xfrm>
        </p:spPr>
        <p:txBody>
          <a:bodyPr/>
          <a:lstStyle/>
          <a:p>
            <a:r>
              <a:rPr lang="fr-FR" dirty="0" smtClean="0"/>
              <a:t>   </a:t>
            </a:r>
            <a:fld id="{AFD5866A-C2A5-4EBD-9128-4DB3B427EABF}" type="slidenum">
              <a:rPr lang="fr-FR" smtClean="0"/>
              <a:pPr/>
              <a:t>29</a:t>
            </a:fld>
            <a:endParaRPr lang="fr-FR" dirty="0"/>
          </a:p>
        </p:txBody>
      </p:sp>
      <p:sp>
        <p:nvSpPr>
          <p:cNvPr id="23" name="ZoneTexte 17"/>
          <p:cNvSpPr txBox="1"/>
          <p:nvPr/>
        </p:nvSpPr>
        <p:spPr>
          <a:xfrm>
            <a:off x="0" y="6572272"/>
            <a:ext cx="9144000" cy="569387"/>
          </a:xfrm>
          <a:prstGeom prst="rect">
            <a:avLst/>
          </a:prstGeom>
          <a:noFill/>
        </p:spPr>
        <p:txBody>
          <a:bodyPr wrap="square" rtlCol="0">
            <a:spAutoFit/>
          </a:bodyPr>
          <a:lstStyle/>
          <a:p>
            <a:pPr lvl="0"/>
            <a:r>
              <a:rPr lang="fr-FR" sz="1300" b="1" i="1" dirty="0">
                <a:latin typeface="Book Antiqua" panose="02040602050305030304" pitchFamily="18" charset="0"/>
              </a:rPr>
              <a:t>CHAKOUR FARIDA   &amp;  KEDDARI NOUR EL IMENE           Formalisation du protocole </a:t>
            </a:r>
            <a:r>
              <a:rPr lang="fr-FR" sz="1300" b="1" i="1" dirty="0" err="1">
                <a:latin typeface="Book Antiqua" panose="02040602050305030304" pitchFamily="18" charset="0"/>
              </a:rPr>
              <a:t>Contract</a:t>
            </a:r>
            <a:r>
              <a:rPr lang="fr-FR" sz="1300" b="1" i="1" dirty="0">
                <a:latin typeface="Book Antiqua" panose="02040602050305030304" pitchFamily="18" charset="0"/>
              </a:rPr>
              <a:t>- Net à l’aide de Maude</a:t>
            </a:r>
            <a:endParaRPr lang="fr-FR" sz="1300" dirty="0">
              <a:latin typeface="Book Antiqua" panose="02040602050305030304" pitchFamily="18" charset="0"/>
            </a:endParaRPr>
          </a:p>
          <a:p>
            <a:endParaRPr lang="fr-FR" dirty="0"/>
          </a:p>
        </p:txBody>
      </p:sp>
      <p:sp>
        <p:nvSpPr>
          <p:cNvPr id="3" name="Rectangle 2"/>
          <p:cNvSpPr/>
          <p:nvPr/>
        </p:nvSpPr>
        <p:spPr>
          <a:xfrm>
            <a:off x="-73023" y="822299"/>
            <a:ext cx="9037511" cy="3154710"/>
          </a:xfrm>
          <a:prstGeom prst="rect">
            <a:avLst/>
          </a:prstGeom>
        </p:spPr>
        <p:txBody>
          <a:bodyPr wrap="square">
            <a:spAutoFit/>
          </a:bodyPr>
          <a:lstStyle/>
          <a:p>
            <a:pPr marL="180340" indent="180340" algn="just">
              <a:lnSpc>
                <a:spcPct val="150000"/>
              </a:lnSpc>
              <a:spcAft>
                <a:spcPts val="600"/>
              </a:spcAft>
            </a:pPr>
            <a:endParaRPr lang="fr-FR"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marL="466090" indent="-285750" algn="just">
              <a:lnSpc>
                <a:spcPct val="150000"/>
              </a:lnSpc>
              <a:spcAft>
                <a:spcPts val="600"/>
              </a:spcAft>
              <a:buFont typeface="Wingdings" panose="05000000000000000000" pitchFamily="2" charset="2"/>
              <a:buChar char="Ø"/>
            </a:pPr>
            <a:r>
              <a:rPr lang="fr-FR"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Dans </a:t>
            </a:r>
            <a:r>
              <a:rPr lang="fr-FR"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ce travail, on a essayé de proposer une spécification formelle d’un protocole d’interaction </a:t>
            </a:r>
            <a:r>
              <a:rPr lang="fr-FR"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fr-FR" i="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Protocole Contarct-Net</a:t>
            </a:r>
            <a:r>
              <a:rPr lang="fr-FR"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en utilisant un langage formel basé sur la logique de réécriture qui se nome « Maude </a:t>
            </a:r>
            <a:r>
              <a:rPr lang="fr-FR"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r>
              <a:rPr lang="fr-FR" dirty="0" smtClean="0">
                <a:solidFill>
                  <a:srgbClr val="000000"/>
                </a:solidFill>
                <a:latin typeface="Times New Roman" panose="02020603050405020304" pitchFamily="18" charset="0"/>
                <a:ea typeface="Calibri" panose="020F0502020204030204" pitchFamily="34" charset="0"/>
                <a:cs typeface="Arial" panose="020B0604020202020204" pitchFamily="34" charset="0"/>
              </a:rPr>
              <a:t>.  </a:t>
            </a:r>
            <a:endParaRPr lang="fr-FR" sz="1600" dirty="0">
              <a:latin typeface="Calibri" panose="020F0502020204030204" pitchFamily="34" charset="0"/>
              <a:ea typeface="Calibri" panose="020F0502020204030204" pitchFamily="34" charset="0"/>
              <a:cs typeface="Arial" panose="020B0604020202020204" pitchFamily="34" charset="0"/>
            </a:endParaRPr>
          </a:p>
          <a:p>
            <a:pPr marL="466090" indent="-285750" algn="just">
              <a:lnSpc>
                <a:spcPct val="150000"/>
              </a:lnSpc>
              <a:spcAft>
                <a:spcPts val="600"/>
              </a:spcAft>
              <a:buFont typeface="Wingdings" panose="05000000000000000000" pitchFamily="2" charset="2"/>
              <a:buChar char="Ø"/>
            </a:pPr>
            <a:r>
              <a:rPr lang="fr-FR"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P</a:t>
            </a:r>
            <a:r>
              <a:rPr lang="fr-FR"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our </a:t>
            </a:r>
            <a:r>
              <a:rPr lang="fr-FR"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valider notre travail c'est-à-dire le Framework formelle qu’on a obtenu </a:t>
            </a:r>
            <a:r>
              <a:rPr lang="fr-FR"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on </a:t>
            </a:r>
            <a:r>
              <a:rPr lang="fr-FR"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 choisi l’application de </a:t>
            </a:r>
            <a:r>
              <a:rPr lang="fr-FR" i="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Vente Aux Enchères</a:t>
            </a:r>
            <a:r>
              <a:rPr lang="fr-FR"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vue que cette dernière illustre très bien le </a:t>
            </a:r>
            <a:r>
              <a:rPr lang="fr-FR" i="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Protocole Contarct-Net.</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0" name="Rectangle 19"/>
          <p:cNvSpPr/>
          <p:nvPr/>
        </p:nvSpPr>
        <p:spPr>
          <a:xfrm>
            <a:off x="7884368" y="2"/>
            <a:ext cx="1259632" cy="285726"/>
          </a:xfrm>
          <a:prstGeom prst="rect">
            <a:avLst/>
          </a:prstGeom>
          <a:solidFill>
            <a:srgbClr val="78DAC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SMA</a:t>
            </a:r>
            <a:endParaRPr lang="fr-FR" dirty="0"/>
          </a:p>
        </p:txBody>
      </p:sp>
      <p:pic>
        <p:nvPicPr>
          <p:cNvPr id="15" name="Imag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346" y="2870"/>
            <a:ext cx="2045389" cy="134201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1785918" y="571480"/>
            <a:ext cx="6000792" cy="500066"/>
          </a:xfrm>
          <a:prstGeom prst="rect">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2400" b="1" i="1" dirty="0" smtClean="0">
                <a:ln w="12700">
                  <a:solidFill>
                    <a:sysClr val="windowText" lastClr="000000"/>
                  </a:solidFill>
                  <a:prstDash val="solid"/>
                </a:ln>
                <a:solidFill>
                  <a:schemeClr val="bg1"/>
                </a:solidFill>
                <a:latin typeface="Times New Roman" pitchFamily="18" charset="0"/>
                <a:cs typeface="Times New Roman" pitchFamily="18" charset="0"/>
              </a:rPr>
              <a:t>Plan de présentation</a:t>
            </a:r>
            <a:endParaRPr lang="fr-FR" sz="2400" b="1" i="1" dirty="0">
              <a:ln w="12700">
                <a:solidFill>
                  <a:sysClr val="windowText" lastClr="000000"/>
                </a:solidFill>
                <a:prstDash val="solid"/>
              </a:ln>
              <a:solidFill>
                <a:schemeClr val="bg1"/>
              </a:solidFill>
              <a:latin typeface="Times New Roman" pitchFamily="18" charset="0"/>
              <a:cs typeface="Times New Roman" pitchFamily="18" charset="0"/>
            </a:endParaRPr>
          </a:p>
        </p:txBody>
      </p:sp>
      <p:sp>
        <p:nvSpPr>
          <p:cNvPr id="24" name="Rectangle 23"/>
          <p:cNvSpPr/>
          <p:nvPr/>
        </p:nvSpPr>
        <p:spPr>
          <a:xfrm>
            <a:off x="0" y="428604"/>
            <a:ext cx="9144000" cy="71438"/>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25" name="ZoneTexte 18"/>
          <p:cNvSpPr txBox="1"/>
          <p:nvPr/>
        </p:nvSpPr>
        <p:spPr>
          <a:xfrm>
            <a:off x="0" y="0"/>
            <a:ext cx="9144000" cy="369332"/>
          </a:xfrm>
          <a:prstGeom prst="rect">
            <a:avLst/>
          </a:prstGeom>
          <a:noFill/>
        </p:spPr>
        <p:txBody>
          <a:bodyPr wrap="square" rtlCol="0">
            <a:spAutoFit/>
          </a:bodyPr>
          <a:lstStyle/>
          <a:p>
            <a:r>
              <a:rPr lang="fr-FR" b="1" i="1" dirty="0" smtClean="0">
                <a:latin typeface="Book Antiqua" pitchFamily="18" charset="0"/>
                <a:ea typeface="Times New Roman"/>
                <a:cs typeface="Arial"/>
              </a:rPr>
              <a:t> </a:t>
            </a:r>
            <a:r>
              <a:rPr lang="fr-FR" sz="1600" b="1" i="1" dirty="0" smtClean="0">
                <a:latin typeface="Book Antiqua" pitchFamily="18" charset="0"/>
                <a:ea typeface="Times New Roman"/>
                <a:cs typeface="Arial"/>
              </a:rPr>
              <a:t>UNIV  Ferhat Abbes Sétif 1         </a:t>
            </a:r>
            <a:r>
              <a:rPr lang="fr-FR" sz="1600" b="1" i="1" dirty="0" smtClean="0">
                <a:latin typeface="Book Antiqua" pitchFamily="18" charset="0"/>
                <a:ea typeface="Times New Roman"/>
              </a:rPr>
              <a:t>FAC Sciences          In</a:t>
            </a:r>
            <a:r>
              <a:rPr lang="fr-FR" sz="1600" b="1" i="1" dirty="0" smtClean="0">
                <a:latin typeface="Book Antiqua" pitchFamily="18" charset="0"/>
                <a:ea typeface="Times New Roman"/>
                <a:cs typeface="Arial"/>
              </a:rPr>
              <a:t>formatique             3</a:t>
            </a:r>
            <a:r>
              <a:rPr lang="fr-FR" sz="1600" b="1" i="1" dirty="0" smtClean="0">
                <a:latin typeface="Book Antiqua" pitchFamily="18" charset="0"/>
              </a:rPr>
              <a:t>A Licence  Info</a:t>
            </a:r>
            <a:endParaRPr lang="fr-FR" sz="1600" dirty="0"/>
          </a:p>
        </p:txBody>
      </p:sp>
      <p:sp>
        <p:nvSpPr>
          <p:cNvPr id="26" name="Rectangle 25"/>
          <p:cNvSpPr/>
          <p:nvPr/>
        </p:nvSpPr>
        <p:spPr>
          <a:xfrm>
            <a:off x="1575" y="6381328"/>
            <a:ext cx="9144000" cy="71438"/>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2" name="Rounded Rectangle 1"/>
          <p:cNvSpPr/>
          <p:nvPr/>
        </p:nvSpPr>
        <p:spPr>
          <a:xfrm>
            <a:off x="1102696" y="1268760"/>
            <a:ext cx="3683617" cy="648000"/>
          </a:xfrm>
          <a:prstGeom prst="roundRect">
            <a:avLst/>
          </a:prstGeom>
          <a:solidFill>
            <a:srgbClr val="78DAC3"/>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b="1" i="1" dirty="0" smtClean="0">
                <a:solidFill>
                  <a:schemeClr val="bg1"/>
                </a:solidFill>
              </a:rPr>
              <a:t>Introduction </a:t>
            </a:r>
            <a:endParaRPr lang="fr-FR" b="1" i="1" dirty="0">
              <a:solidFill>
                <a:schemeClr val="bg1"/>
              </a:solidFill>
            </a:endParaRPr>
          </a:p>
        </p:txBody>
      </p:sp>
      <p:sp>
        <p:nvSpPr>
          <p:cNvPr id="3" name="Rounded Rectangle 2"/>
          <p:cNvSpPr/>
          <p:nvPr/>
        </p:nvSpPr>
        <p:spPr>
          <a:xfrm>
            <a:off x="1757350" y="1988840"/>
            <a:ext cx="3683617" cy="64807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b="1" i="1" dirty="0" smtClean="0"/>
          </a:p>
          <a:p>
            <a:pPr algn="ctr"/>
            <a:r>
              <a:rPr lang="fr-FR" b="1" i="1" dirty="0" smtClean="0"/>
              <a:t>Les </a:t>
            </a:r>
            <a:r>
              <a:rPr lang="fr-FR" b="1" i="1" dirty="0"/>
              <a:t>Systèmes Multi-agents</a:t>
            </a:r>
            <a:endParaRPr lang="fr-FR" dirty="0"/>
          </a:p>
          <a:p>
            <a:pPr algn="ctr"/>
            <a:endParaRPr lang="fr-FR" b="1" i="1" dirty="0"/>
          </a:p>
        </p:txBody>
      </p:sp>
      <p:sp>
        <p:nvSpPr>
          <p:cNvPr id="4" name="Rounded Rectangle 3"/>
          <p:cNvSpPr/>
          <p:nvPr/>
        </p:nvSpPr>
        <p:spPr>
          <a:xfrm>
            <a:off x="2267744" y="2708920"/>
            <a:ext cx="4475705" cy="648072"/>
          </a:xfrm>
          <a:prstGeom prst="roundRect">
            <a:avLst/>
          </a:prstGeom>
          <a:solidFill>
            <a:srgbClr val="78DAC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b="1" i="1" dirty="0" smtClean="0">
              <a:effectLst>
                <a:outerShdw blurRad="50800" dist="38100" algn="tr" rotWithShape="0">
                  <a:prstClr val="black">
                    <a:alpha val="40000"/>
                  </a:prstClr>
                </a:outerShdw>
              </a:effectLst>
            </a:endParaRPr>
          </a:p>
          <a:p>
            <a:pPr algn="ctr"/>
            <a:r>
              <a:rPr lang="fr-FR" b="1" i="1" dirty="0" smtClean="0">
                <a:effectLst>
                  <a:outerShdw blurRad="50800" dist="38100" algn="tr" rotWithShape="0">
                    <a:prstClr val="black">
                      <a:alpha val="40000"/>
                    </a:prstClr>
                  </a:outerShdw>
                </a:effectLst>
              </a:rPr>
              <a:t>Logique </a:t>
            </a:r>
            <a:r>
              <a:rPr lang="fr-FR" b="1" i="1" dirty="0">
                <a:effectLst>
                  <a:outerShdw blurRad="50800" dist="38100" algn="tr" rotWithShape="0">
                    <a:prstClr val="black">
                      <a:alpha val="40000"/>
                    </a:prstClr>
                  </a:outerShdw>
                </a:effectLst>
              </a:rPr>
              <a:t>de réécriture, Maude&amp; RT-Maude</a:t>
            </a:r>
            <a:endParaRPr lang="fr-FR" dirty="0"/>
          </a:p>
          <a:p>
            <a:pPr algn="ctr"/>
            <a:r>
              <a:rPr lang="fr-FR" b="1" i="1" dirty="0" smtClean="0"/>
              <a:t> </a:t>
            </a:r>
            <a:endParaRPr lang="fr-FR" b="1" i="1" dirty="0"/>
          </a:p>
        </p:txBody>
      </p:sp>
      <p:sp>
        <p:nvSpPr>
          <p:cNvPr id="47" name="Rounded Rectangle 46"/>
          <p:cNvSpPr/>
          <p:nvPr/>
        </p:nvSpPr>
        <p:spPr>
          <a:xfrm>
            <a:off x="3059832" y="3429000"/>
            <a:ext cx="3683617" cy="64807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b="1" i="1" dirty="0" smtClean="0">
              <a:effectLst>
                <a:outerShdw blurRad="50800" dist="38100" algn="tr" rotWithShape="0">
                  <a:prstClr val="black">
                    <a:alpha val="40000"/>
                  </a:prstClr>
                </a:outerShdw>
              </a:effectLst>
            </a:endParaRPr>
          </a:p>
          <a:p>
            <a:pPr algn="ctr"/>
            <a:r>
              <a:rPr lang="fr-FR" b="1" i="1" dirty="0" smtClean="0">
                <a:effectLst>
                  <a:outerShdw blurRad="50800" dist="38100" algn="tr" rotWithShape="0">
                    <a:prstClr val="black">
                      <a:alpha val="40000"/>
                    </a:prstClr>
                  </a:outerShdw>
                </a:effectLst>
              </a:rPr>
              <a:t>L'approche </a:t>
            </a:r>
            <a:r>
              <a:rPr lang="fr-FR" b="1" i="1" dirty="0">
                <a:effectLst>
                  <a:outerShdw blurRad="50800" dist="38100" algn="tr" rotWithShape="0">
                    <a:prstClr val="black">
                      <a:alpha val="40000"/>
                    </a:prstClr>
                  </a:outerShdw>
                </a:effectLst>
              </a:rPr>
              <a:t>Proposé</a:t>
            </a:r>
            <a:endParaRPr lang="fr-FR" dirty="0"/>
          </a:p>
          <a:p>
            <a:pPr algn="ctr"/>
            <a:endParaRPr lang="fr-FR" b="1" i="1" dirty="0"/>
          </a:p>
        </p:txBody>
      </p:sp>
      <p:grpSp>
        <p:nvGrpSpPr>
          <p:cNvPr id="99" name="Group 53"/>
          <p:cNvGrpSpPr>
            <a:grpSpLocks/>
          </p:cNvGrpSpPr>
          <p:nvPr/>
        </p:nvGrpSpPr>
        <p:grpSpPr bwMode="auto">
          <a:xfrm>
            <a:off x="1357290" y="642918"/>
            <a:ext cx="381000" cy="381000"/>
            <a:chOff x="2078" y="1680"/>
            <a:chExt cx="1615" cy="1615"/>
          </a:xfrm>
        </p:grpSpPr>
        <p:sp>
          <p:nvSpPr>
            <p:cNvPr id="100" name="Oval 54"/>
            <p:cNvSpPr>
              <a:spLocks noChangeArrowheads="1"/>
            </p:cNvSpPr>
            <p:nvPr/>
          </p:nvSpPr>
          <p:spPr bwMode="gray">
            <a:xfrm>
              <a:off x="2078" y="1680"/>
              <a:ext cx="1615" cy="1615"/>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101" name="Oval 55"/>
            <p:cNvSpPr>
              <a:spLocks noChangeArrowheads="1"/>
            </p:cNvSpPr>
            <p:nvPr/>
          </p:nvSpPr>
          <p:spPr bwMode="gray">
            <a:xfrm>
              <a:off x="2170" y="1771"/>
              <a:ext cx="1430" cy="1430"/>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102" name="Oval 56"/>
            <p:cNvSpPr>
              <a:spLocks noChangeArrowheads="1"/>
            </p:cNvSpPr>
            <p:nvPr/>
          </p:nvSpPr>
          <p:spPr bwMode="gray">
            <a:xfrm>
              <a:off x="2253" y="1855"/>
              <a:ext cx="1265" cy="1265"/>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pPr>
                <a:defRPr/>
              </a:pPr>
              <a:endParaRPr lang="fr-FR"/>
            </a:p>
          </p:txBody>
        </p:sp>
        <p:sp>
          <p:nvSpPr>
            <p:cNvPr id="103" name="Oval 57"/>
            <p:cNvSpPr>
              <a:spLocks noChangeArrowheads="1"/>
            </p:cNvSpPr>
            <p:nvPr/>
          </p:nvSpPr>
          <p:spPr bwMode="gray">
            <a:xfrm>
              <a:off x="2254" y="1856"/>
              <a:ext cx="1262" cy="1264"/>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endParaRPr lang="fr-FR"/>
            </a:p>
          </p:txBody>
        </p:sp>
        <p:sp>
          <p:nvSpPr>
            <p:cNvPr id="104" name="Oval 58"/>
            <p:cNvSpPr>
              <a:spLocks noChangeArrowheads="1"/>
            </p:cNvSpPr>
            <p:nvPr/>
          </p:nvSpPr>
          <p:spPr bwMode="gray">
            <a:xfrm>
              <a:off x="2334" y="1936"/>
              <a:ext cx="1097" cy="1104"/>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anchor="ctr">
              <a:spAutoFit/>
            </a:bodyPr>
            <a:lstStyle/>
            <a:p>
              <a:pPr>
                <a:defRPr/>
              </a:pPr>
              <a:endParaRPr lang="fr-FR"/>
            </a:p>
          </p:txBody>
        </p:sp>
      </p:grpSp>
      <p:grpSp>
        <p:nvGrpSpPr>
          <p:cNvPr id="105" name="Group 53"/>
          <p:cNvGrpSpPr>
            <a:grpSpLocks/>
          </p:cNvGrpSpPr>
          <p:nvPr/>
        </p:nvGrpSpPr>
        <p:grpSpPr bwMode="auto">
          <a:xfrm>
            <a:off x="642910" y="1357298"/>
            <a:ext cx="381000" cy="381000"/>
            <a:chOff x="2078" y="1680"/>
            <a:chExt cx="1615" cy="1615"/>
          </a:xfrm>
          <a:solidFill>
            <a:srgbClr val="78DAC3"/>
          </a:solidFill>
        </p:grpSpPr>
        <p:sp>
          <p:nvSpPr>
            <p:cNvPr id="106" name="Oval 54"/>
            <p:cNvSpPr>
              <a:spLocks noChangeArrowheads="1"/>
            </p:cNvSpPr>
            <p:nvPr/>
          </p:nvSpPr>
          <p:spPr bwMode="gray">
            <a:xfrm>
              <a:off x="2078" y="1680"/>
              <a:ext cx="1615" cy="161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107" name="Oval 55"/>
            <p:cNvSpPr>
              <a:spLocks noChangeArrowheads="1"/>
            </p:cNvSpPr>
            <p:nvPr/>
          </p:nvSpPr>
          <p:spPr bwMode="gray">
            <a:xfrm>
              <a:off x="2170" y="1771"/>
              <a:ext cx="1430" cy="1430"/>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108" name="Oval 56"/>
            <p:cNvSpPr>
              <a:spLocks noChangeArrowheads="1"/>
            </p:cNvSpPr>
            <p:nvPr/>
          </p:nvSpPr>
          <p:spPr bwMode="gray">
            <a:xfrm>
              <a:off x="2253" y="1855"/>
              <a:ext cx="1265" cy="126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pPr>
                <a:defRPr/>
              </a:pPr>
              <a:endParaRPr lang="fr-FR"/>
            </a:p>
          </p:txBody>
        </p:sp>
        <p:sp>
          <p:nvSpPr>
            <p:cNvPr id="109" name="Oval 57"/>
            <p:cNvSpPr>
              <a:spLocks noChangeArrowheads="1"/>
            </p:cNvSpPr>
            <p:nvPr/>
          </p:nvSpPr>
          <p:spPr bwMode="gray">
            <a:xfrm>
              <a:off x="2254" y="1856"/>
              <a:ext cx="1262" cy="126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endParaRPr lang="fr-FR"/>
            </a:p>
          </p:txBody>
        </p:sp>
        <p:sp>
          <p:nvSpPr>
            <p:cNvPr id="110" name="Oval 58"/>
            <p:cNvSpPr>
              <a:spLocks noChangeArrowheads="1"/>
            </p:cNvSpPr>
            <p:nvPr/>
          </p:nvSpPr>
          <p:spPr bwMode="gray">
            <a:xfrm>
              <a:off x="2334" y="1936"/>
              <a:ext cx="1097" cy="110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anchor="ctr">
              <a:spAutoFit/>
            </a:bodyPr>
            <a:lstStyle/>
            <a:p>
              <a:pPr>
                <a:defRPr/>
              </a:pPr>
              <a:endParaRPr lang="fr-FR"/>
            </a:p>
          </p:txBody>
        </p:sp>
      </p:grpSp>
      <p:grpSp>
        <p:nvGrpSpPr>
          <p:cNvPr id="111" name="Group 53"/>
          <p:cNvGrpSpPr>
            <a:grpSpLocks/>
          </p:cNvGrpSpPr>
          <p:nvPr/>
        </p:nvGrpSpPr>
        <p:grpSpPr bwMode="auto">
          <a:xfrm>
            <a:off x="1285852" y="2143116"/>
            <a:ext cx="381000" cy="381000"/>
            <a:chOff x="2078" y="1680"/>
            <a:chExt cx="1615" cy="1615"/>
          </a:xfrm>
        </p:grpSpPr>
        <p:sp>
          <p:nvSpPr>
            <p:cNvPr id="112" name="Oval 54"/>
            <p:cNvSpPr>
              <a:spLocks noChangeArrowheads="1"/>
            </p:cNvSpPr>
            <p:nvPr/>
          </p:nvSpPr>
          <p:spPr bwMode="gray">
            <a:xfrm>
              <a:off x="2078" y="1680"/>
              <a:ext cx="1615" cy="1615"/>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113" name="Oval 55"/>
            <p:cNvSpPr>
              <a:spLocks noChangeArrowheads="1"/>
            </p:cNvSpPr>
            <p:nvPr/>
          </p:nvSpPr>
          <p:spPr bwMode="gray">
            <a:xfrm>
              <a:off x="2170" y="1771"/>
              <a:ext cx="1430" cy="1430"/>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114" name="Oval 56"/>
            <p:cNvSpPr>
              <a:spLocks noChangeArrowheads="1"/>
            </p:cNvSpPr>
            <p:nvPr/>
          </p:nvSpPr>
          <p:spPr bwMode="gray">
            <a:xfrm>
              <a:off x="2253" y="1855"/>
              <a:ext cx="1265" cy="1265"/>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pPr>
                <a:defRPr/>
              </a:pPr>
              <a:endParaRPr lang="fr-FR"/>
            </a:p>
          </p:txBody>
        </p:sp>
        <p:sp>
          <p:nvSpPr>
            <p:cNvPr id="115" name="Oval 57"/>
            <p:cNvSpPr>
              <a:spLocks noChangeArrowheads="1"/>
            </p:cNvSpPr>
            <p:nvPr/>
          </p:nvSpPr>
          <p:spPr bwMode="gray">
            <a:xfrm>
              <a:off x="2254" y="1856"/>
              <a:ext cx="1262" cy="1264"/>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endParaRPr lang="fr-FR"/>
            </a:p>
          </p:txBody>
        </p:sp>
        <p:sp>
          <p:nvSpPr>
            <p:cNvPr id="116" name="Oval 58"/>
            <p:cNvSpPr>
              <a:spLocks noChangeArrowheads="1"/>
            </p:cNvSpPr>
            <p:nvPr/>
          </p:nvSpPr>
          <p:spPr bwMode="gray">
            <a:xfrm>
              <a:off x="2334" y="1936"/>
              <a:ext cx="1097" cy="1104"/>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anchor="ctr">
              <a:spAutoFit/>
            </a:bodyPr>
            <a:lstStyle/>
            <a:p>
              <a:pPr>
                <a:defRPr/>
              </a:pPr>
              <a:endParaRPr lang="fr-FR"/>
            </a:p>
          </p:txBody>
        </p:sp>
      </p:grpSp>
      <p:grpSp>
        <p:nvGrpSpPr>
          <p:cNvPr id="117" name="Group 53"/>
          <p:cNvGrpSpPr>
            <a:grpSpLocks/>
          </p:cNvGrpSpPr>
          <p:nvPr/>
        </p:nvGrpSpPr>
        <p:grpSpPr bwMode="auto">
          <a:xfrm>
            <a:off x="1785918" y="2857496"/>
            <a:ext cx="381000" cy="381000"/>
            <a:chOff x="2078" y="1680"/>
            <a:chExt cx="1615" cy="1615"/>
          </a:xfrm>
          <a:solidFill>
            <a:srgbClr val="78DAC3"/>
          </a:solidFill>
        </p:grpSpPr>
        <p:sp>
          <p:nvSpPr>
            <p:cNvPr id="118" name="Oval 54"/>
            <p:cNvSpPr>
              <a:spLocks noChangeArrowheads="1"/>
            </p:cNvSpPr>
            <p:nvPr/>
          </p:nvSpPr>
          <p:spPr bwMode="gray">
            <a:xfrm>
              <a:off x="2078" y="1680"/>
              <a:ext cx="1615" cy="161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119" name="Oval 55"/>
            <p:cNvSpPr>
              <a:spLocks noChangeArrowheads="1"/>
            </p:cNvSpPr>
            <p:nvPr/>
          </p:nvSpPr>
          <p:spPr bwMode="gray">
            <a:xfrm>
              <a:off x="2170" y="1771"/>
              <a:ext cx="1430" cy="1430"/>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120" name="Oval 56"/>
            <p:cNvSpPr>
              <a:spLocks noChangeArrowheads="1"/>
            </p:cNvSpPr>
            <p:nvPr/>
          </p:nvSpPr>
          <p:spPr bwMode="gray">
            <a:xfrm>
              <a:off x="2253" y="1855"/>
              <a:ext cx="1265" cy="126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pPr>
                <a:defRPr/>
              </a:pPr>
              <a:endParaRPr lang="fr-FR"/>
            </a:p>
          </p:txBody>
        </p:sp>
        <p:sp>
          <p:nvSpPr>
            <p:cNvPr id="121" name="Oval 57"/>
            <p:cNvSpPr>
              <a:spLocks noChangeArrowheads="1"/>
            </p:cNvSpPr>
            <p:nvPr/>
          </p:nvSpPr>
          <p:spPr bwMode="gray">
            <a:xfrm>
              <a:off x="2254" y="1856"/>
              <a:ext cx="1262" cy="126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endParaRPr lang="fr-FR"/>
            </a:p>
          </p:txBody>
        </p:sp>
        <p:sp>
          <p:nvSpPr>
            <p:cNvPr id="122" name="Oval 58"/>
            <p:cNvSpPr>
              <a:spLocks noChangeArrowheads="1"/>
            </p:cNvSpPr>
            <p:nvPr/>
          </p:nvSpPr>
          <p:spPr bwMode="gray">
            <a:xfrm>
              <a:off x="2334" y="1936"/>
              <a:ext cx="1097" cy="110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anchor="ctr">
              <a:spAutoFit/>
            </a:bodyPr>
            <a:lstStyle/>
            <a:p>
              <a:pPr>
                <a:defRPr/>
              </a:pPr>
              <a:endParaRPr lang="fr-FR"/>
            </a:p>
          </p:txBody>
        </p:sp>
      </p:grpSp>
      <p:grpSp>
        <p:nvGrpSpPr>
          <p:cNvPr id="123" name="Group 53"/>
          <p:cNvGrpSpPr>
            <a:grpSpLocks/>
          </p:cNvGrpSpPr>
          <p:nvPr/>
        </p:nvGrpSpPr>
        <p:grpSpPr bwMode="auto">
          <a:xfrm>
            <a:off x="2571736" y="3571876"/>
            <a:ext cx="381000" cy="381000"/>
            <a:chOff x="2078" y="1680"/>
            <a:chExt cx="1615" cy="1615"/>
          </a:xfrm>
        </p:grpSpPr>
        <p:sp>
          <p:nvSpPr>
            <p:cNvPr id="124" name="Oval 54"/>
            <p:cNvSpPr>
              <a:spLocks noChangeArrowheads="1"/>
            </p:cNvSpPr>
            <p:nvPr/>
          </p:nvSpPr>
          <p:spPr bwMode="gray">
            <a:xfrm>
              <a:off x="2078" y="1680"/>
              <a:ext cx="1615" cy="1615"/>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125" name="Oval 55"/>
            <p:cNvSpPr>
              <a:spLocks noChangeArrowheads="1"/>
            </p:cNvSpPr>
            <p:nvPr/>
          </p:nvSpPr>
          <p:spPr bwMode="gray">
            <a:xfrm>
              <a:off x="2170" y="1771"/>
              <a:ext cx="1430" cy="1430"/>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126" name="Oval 56"/>
            <p:cNvSpPr>
              <a:spLocks noChangeArrowheads="1"/>
            </p:cNvSpPr>
            <p:nvPr/>
          </p:nvSpPr>
          <p:spPr bwMode="gray">
            <a:xfrm>
              <a:off x="2253" y="1855"/>
              <a:ext cx="1265" cy="1265"/>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pPr>
                <a:defRPr/>
              </a:pPr>
              <a:endParaRPr lang="fr-FR"/>
            </a:p>
          </p:txBody>
        </p:sp>
        <p:sp>
          <p:nvSpPr>
            <p:cNvPr id="127" name="Oval 57"/>
            <p:cNvSpPr>
              <a:spLocks noChangeArrowheads="1"/>
            </p:cNvSpPr>
            <p:nvPr/>
          </p:nvSpPr>
          <p:spPr bwMode="gray">
            <a:xfrm>
              <a:off x="2254" y="1856"/>
              <a:ext cx="1262" cy="1264"/>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endParaRPr lang="fr-FR"/>
            </a:p>
          </p:txBody>
        </p:sp>
        <p:sp>
          <p:nvSpPr>
            <p:cNvPr id="128" name="Oval 58"/>
            <p:cNvSpPr>
              <a:spLocks noChangeArrowheads="1"/>
            </p:cNvSpPr>
            <p:nvPr/>
          </p:nvSpPr>
          <p:spPr bwMode="gray">
            <a:xfrm>
              <a:off x="2334" y="1936"/>
              <a:ext cx="1097" cy="1104"/>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anchor="ctr">
              <a:spAutoFit/>
            </a:bodyPr>
            <a:lstStyle/>
            <a:p>
              <a:pPr>
                <a:defRPr/>
              </a:pPr>
              <a:endParaRPr lang="fr-FR"/>
            </a:p>
          </p:txBody>
        </p:sp>
      </p:grpSp>
      <p:sp>
        <p:nvSpPr>
          <p:cNvPr id="55" name="Espace réservé du numéro de diapositive 54"/>
          <p:cNvSpPr>
            <a:spLocks noGrp="1"/>
          </p:cNvSpPr>
          <p:nvPr>
            <p:ph type="sldNum" sz="quarter" idx="12"/>
          </p:nvPr>
        </p:nvSpPr>
        <p:spPr>
          <a:xfrm>
            <a:off x="8143900" y="5715016"/>
            <a:ext cx="609600" cy="517524"/>
          </a:xfrm>
        </p:spPr>
        <p:txBody>
          <a:bodyPr/>
          <a:lstStyle/>
          <a:p>
            <a:fld id="{AFD5866A-C2A5-4EBD-9128-4DB3B427EABF}" type="slidenum">
              <a:rPr lang="fr-FR" smtClean="0"/>
              <a:pPr/>
              <a:t>3</a:t>
            </a:fld>
            <a:endParaRPr lang="fr-FR" dirty="0"/>
          </a:p>
        </p:txBody>
      </p:sp>
      <p:sp>
        <p:nvSpPr>
          <p:cNvPr id="56" name="ZoneTexte 17"/>
          <p:cNvSpPr txBox="1"/>
          <p:nvPr/>
        </p:nvSpPr>
        <p:spPr>
          <a:xfrm>
            <a:off x="0" y="6463305"/>
            <a:ext cx="9144000" cy="492443"/>
          </a:xfrm>
          <a:prstGeom prst="rect">
            <a:avLst/>
          </a:prstGeom>
          <a:noFill/>
        </p:spPr>
        <p:txBody>
          <a:bodyPr wrap="square" rtlCol="0">
            <a:spAutoFit/>
          </a:bodyPr>
          <a:lstStyle/>
          <a:p>
            <a:r>
              <a:rPr lang="fr-FR" sz="1300" b="1" i="1" dirty="0" smtClean="0">
                <a:latin typeface="Book Antiqua" panose="02040602050305030304" pitchFamily="18" charset="0"/>
              </a:rPr>
              <a:t>CHAKOUR FARIDA    &amp; </a:t>
            </a:r>
            <a:r>
              <a:rPr lang="fr-FR" sz="1300" b="1" i="1" dirty="0">
                <a:latin typeface="Book Antiqua" panose="02040602050305030304" pitchFamily="18" charset="0"/>
              </a:rPr>
              <a:t>KEDDARI NOUR EL </a:t>
            </a:r>
            <a:r>
              <a:rPr lang="fr-FR" sz="1300" b="1" i="1" dirty="0" smtClean="0">
                <a:latin typeface="Book Antiqua" panose="02040602050305030304" pitchFamily="18" charset="0"/>
              </a:rPr>
              <a:t>IMENE          </a:t>
            </a:r>
            <a:r>
              <a:rPr lang="fr-FR" sz="1300" b="1" i="1" dirty="0">
                <a:latin typeface="Book Antiqua" panose="02040602050305030304" pitchFamily="18" charset="0"/>
              </a:rPr>
              <a:t>Formalisation du protocole Contract- Net à l’aide de Maude</a:t>
            </a:r>
            <a:endParaRPr lang="fr-FR" sz="1300" b="1" i="1" dirty="0" smtClean="0">
              <a:effectLst>
                <a:outerShdw blurRad="38100" dist="38100" dir="2700000" algn="tl">
                  <a:srgbClr val="000000">
                    <a:alpha val="43137"/>
                  </a:srgbClr>
                </a:outerShdw>
              </a:effectLst>
              <a:latin typeface="Book Antiqua" panose="02040602050305030304" pitchFamily="18" charset="0"/>
            </a:endParaRPr>
          </a:p>
          <a:p>
            <a:endParaRPr lang="fr-FR" sz="1300" dirty="0">
              <a:latin typeface="Book Antiqua" panose="0204060205030503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12000">
        <p14:prism isInverted="1"/>
      </p:transition>
    </mc:Choice>
    <mc:Fallback xmlns="">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0" fill="hold"/>
                                        <p:tgtEl>
                                          <p:spTgt spid="24"/>
                                        </p:tgtEl>
                                        <p:attrNameLst>
                                          <p:attrName>ppt_x</p:attrName>
                                        </p:attrNameLst>
                                      </p:cBhvr>
                                      <p:tavLst>
                                        <p:tav tm="0">
                                          <p:val>
                                            <p:strVal val="0-#ppt_w/2"/>
                                          </p:val>
                                        </p:tav>
                                        <p:tav tm="100000">
                                          <p:val>
                                            <p:strVal val="#ppt_x"/>
                                          </p:val>
                                        </p:tav>
                                      </p:tavLst>
                                    </p:anim>
                                    <p:anim calcmode="lin" valueType="num">
                                      <p:cBhvr additive="base">
                                        <p:cTn id="8" dur="50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0" fill="hold"/>
                                        <p:tgtEl>
                                          <p:spTgt spid="25"/>
                                        </p:tgtEl>
                                        <p:attrNameLst>
                                          <p:attrName>ppt_x</p:attrName>
                                        </p:attrNameLst>
                                      </p:cBhvr>
                                      <p:tavLst>
                                        <p:tav tm="0">
                                          <p:val>
                                            <p:strVal val="0-#ppt_w/2"/>
                                          </p:val>
                                        </p:tav>
                                        <p:tav tm="100000">
                                          <p:val>
                                            <p:strVal val="#ppt_x"/>
                                          </p:val>
                                        </p:tav>
                                      </p:tavLst>
                                    </p:anim>
                                    <p:anim calcmode="lin" valueType="num">
                                      <p:cBhvr additive="base">
                                        <p:cTn id="12" dur="50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0" fill="hold"/>
                                        <p:tgtEl>
                                          <p:spTgt spid="26"/>
                                        </p:tgtEl>
                                        <p:attrNameLst>
                                          <p:attrName>ppt_x</p:attrName>
                                        </p:attrNameLst>
                                      </p:cBhvr>
                                      <p:tavLst>
                                        <p:tav tm="0">
                                          <p:val>
                                            <p:strVal val="1+#ppt_w/2"/>
                                          </p:val>
                                        </p:tav>
                                        <p:tav tm="100000">
                                          <p:val>
                                            <p:strVal val="#ppt_x"/>
                                          </p:val>
                                        </p:tav>
                                      </p:tavLst>
                                    </p:anim>
                                    <p:anim calcmode="lin" valueType="num">
                                      <p:cBhvr additive="base">
                                        <p:cTn id="16" dur="5000" fill="hold"/>
                                        <p:tgtEl>
                                          <p:spTgt spid="26"/>
                                        </p:tgtEl>
                                        <p:attrNameLst>
                                          <p:attrName>ppt_y</p:attrName>
                                        </p:attrNameLst>
                                      </p:cBhvr>
                                      <p:tavLst>
                                        <p:tav tm="0">
                                          <p:val>
                                            <p:strVal val="#ppt_y"/>
                                          </p:val>
                                        </p:tav>
                                        <p:tav tm="100000">
                                          <p:val>
                                            <p:strVal val="#ppt_y"/>
                                          </p:val>
                                        </p:tav>
                                      </p:tavLst>
                                    </p:anim>
                                  </p:childTnLst>
                                </p:cTn>
                              </p:par>
                              <p:par>
                                <p:cTn id="17" presetID="8" presetClass="entr" presetSubtype="16" fill="hold" nodeType="withEffect">
                                  <p:stCondLst>
                                    <p:cond delay="0"/>
                                  </p:stCondLst>
                                  <p:childTnLst>
                                    <p:set>
                                      <p:cBhvr>
                                        <p:cTn id="18" dur="1" fill="hold">
                                          <p:stCondLst>
                                            <p:cond delay="0"/>
                                          </p:stCondLst>
                                        </p:cTn>
                                        <p:tgtEl>
                                          <p:spTgt spid="99"/>
                                        </p:tgtEl>
                                        <p:attrNameLst>
                                          <p:attrName>style.visibility</p:attrName>
                                        </p:attrNameLst>
                                      </p:cBhvr>
                                      <p:to>
                                        <p:strVal val="visible"/>
                                      </p:to>
                                    </p:set>
                                    <p:animEffect transition="in" filter="diamond(in)">
                                      <p:cBhvr>
                                        <p:cTn id="19" dur="3000"/>
                                        <p:tgtEl>
                                          <p:spTgt spid="99"/>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xit" presetSubtype="32" fill="hold" grpId="0" nodeType="clickEffect">
                                  <p:stCondLst>
                                    <p:cond delay="0"/>
                                  </p:stCondLst>
                                  <p:childTnLst>
                                    <p:animEffect transition="out" filter="circle(out)">
                                      <p:cBhvr>
                                        <p:cTn id="23" dur="2000"/>
                                        <p:tgtEl>
                                          <p:spTgt spid="23"/>
                                        </p:tgtEl>
                                      </p:cBhvr>
                                    </p:animEffect>
                                    <p:set>
                                      <p:cBhvr>
                                        <p:cTn id="24" dur="1" fill="hold">
                                          <p:stCondLst>
                                            <p:cond delay="1999"/>
                                          </p:stCondLst>
                                        </p:cTn>
                                        <p:tgtEl>
                                          <p:spTgt spid="23"/>
                                        </p:tgtEl>
                                        <p:attrNameLst>
                                          <p:attrName>style.visibility</p:attrName>
                                        </p:attrNameLst>
                                      </p:cBhvr>
                                      <p:to>
                                        <p:strVal val="hidden"/>
                                      </p:to>
                                    </p:set>
                                  </p:childTnLst>
                                </p:cTn>
                              </p:par>
                              <p:par>
                                <p:cTn id="25" presetID="8" presetClass="entr" presetSubtype="16" fill="hold" nodeType="withEffect">
                                  <p:stCondLst>
                                    <p:cond delay="0"/>
                                  </p:stCondLst>
                                  <p:childTnLst>
                                    <p:set>
                                      <p:cBhvr>
                                        <p:cTn id="26" dur="1" fill="hold">
                                          <p:stCondLst>
                                            <p:cond delay="0"/>
                                          </p:stCondLst>
                                        </p:cTn>
                                        <p:tgtEl>
                                          <p:spTgt spid="105"/>
                                        </p:tgtEl>
                                        <p:attrNameLst>
                                          <p:attrName>style.visibility</p:attrName>
                                        </p:attrNameLst>
                                      </p:cBhvr>
                                      <p:to>
                                        <p:strVal val="visible"/>
                                      </p:to>
                                    </p:set>
                                    <p:animEffect transition="in" filter="diamond(in)">
                                      <p:cBhvr>
                                        <p:cTn id="27" dur="2000"/>
                                        <p:tgtEl>
                                          <p:spTgt spid="105"/>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xit" presetSubtype="32" fill="hold" grpId="0" nodeType="clickEffect">
                                  <p:stCondLst>
                                    <p:cond delay="0"/>
                                  </p:stCondLst>
                                  <p:childTnLst>
                                    <p:animEffect transition="out" filter="circle(out)">
                                      <p:cBhvr>
                                        <p:cTn id="31" dur="2000"/>
                                        <p:tgtEl>
                                          <p:spTgt spid="2"/>
                                        </p:tgtEl>
                                      </p:cBhvr>
                                    </p:animEffect>
                                    <p:set>
                                      <p:cBhvr>
                                        <p:cTn id="32" dur="1" fill="hold">
                                          <p:stCondLst>
                                            <p:cond delay="1999"/>
                                          </p:stCondLst>
                                        </p:cTn>
                                        <p:tgtEl>
                                          <p:spTgt spid="2"/>
                                        </p:tgtEl>
                                        <p:attrNameLst>
                                          <p:attrName>style.visibility</p:attrName>
                                        </p:attrNameLst>
                                      </p:cBhvr>
                                      <p:to>
                                        <p:strVal val="hidden"/>
                                      </p:to>
                                    </p:set>
                                  </p:childTnLst>
                                </p:cTn>
                              </p:par>
                              <p:par>
                                <p:cTn id="33" presetID="8" presetClass="entr" presetSubtype="16" fill="hold" nodeType="withEffect">
                                  <p:stCondLst>
                                    <p:cond delay="0"/>
                                  </p:stCondLst>
                                  <p:childTnLst>
                                    <p:set>
                                      <p:cBhvr>
                                        <p:cTn id="34" dur="1" fill="hold">
                                          <p:stCondLst>
                                            <p:cond delay="0"/>
                                          </p:stCondLst>
                                        </p:cTn>
                                        <p:tgtEl>
                                          <p:spTgt spid="111"/>
                                        </p:tgtEl>
                                        <p:attrNameLst>
                                          <p:attrName>style.visibility</p:attrName>
                                        </p:attrNameLst>
                                      </p:cBhvr>
                                      <p:to>
                                        <p:strVal val="visible"/>
                                      </p:to>
                                    </p:set>
                                    <p:animEffect transition="in" filter="diamond(in)">
                                      <p:cBhvr>
                                        <p:cTn id="35" dur="2000"/>
                                        <p:tgtEl>
                                          <p:spTgt spid="111"/>
                                        </p:tgtEl>
                                      </p:cBhvr>
                                    </p:animEffect>
                                  </p:childTnLst>
                                </p:cTn>
                              </p:par>
                              <p:par>
                                <p:cTn id="36" presetID="26" presetClass="entr" presetSubtype="0" fill="hold" grpId="0" nodeType="withEffect">
                                  <p:stCondLst>
                                    <p:cond delay="2000"/>
                                  </p:stCondLst>
                                  <p:childTnLst>
                                    <p:set>
                                      <p:cBhvr>
                                        <p:cTn id="37" dur="1" fill="hold">
                                          <p:stCondLst>
                                            <p:cond delay="0"/>
                                          </p:stCondLst>
                                        </p:cTn>
                                        <p:tgtEl>
                                          <p:spTgt spid="3"/>
                                        </p:tgtEl>
                                        <p:attrNameLst>
                                          <p:attrName>style.visibility</p:attrName>
                                        </p:attrNameLst>
                                      </p:cBhvr>
                                      <p:to>
                                        <p:strVal val="visible"/>
                                      </p:to>
                                    </p:set>
                                    <p:animEffect transition="in" filter="wipe(down)">
                                      <p:cBhvr>
                                        <p:cTn id="38" dur="1450">
                                          <p:stCondLst>
                                            <p:cond delay="0"/>
                                          </p:stCondLst>
                                        </p:cTn>
                                        <p:tgtEl>
                                          <p:spTgt spid="3"/>
                                        </p:tgtEl>
                                      </p:cBhvr>
                                    </p:animEffect>
                                    <p:anim calcmode="lin" valueType="num">
                                      <p:cBhvr>
                                        <p:cTn id="39" dur="4555"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40" dur="1660"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41" dur="1660" tmFilter="0, 0; 0.125,0.2665; 0.25,0.4; 0.375,0.465; 0.5,0.5;  0.625,0.535; 0.75,0.6; 0.875,0.7335; 1,1">
                                          <p:stCondLst>
                                            <p:cond delay="1660"/>
                                          </p:stCondLst>
                                        </p:cTn>
                                        <p:tgtEl>
                                          <p:spTgt spid="3"/>
                                        </p:tgtEl>
                                        <p:attrNameLst>
                                          <p:attrName>ppt_y</p:attrName>
                                        </p:attrNameLst>
                                      </p:cBhvr>
                                      <p:tavLst>
                                        <p:tav tm="0" fmla="#ppt_y-sin(pi*$)/9">
                                          <p:val>
                                            <p:fltVal val="0"/>
                                          </p:val>
                                        </p:tav>
                                        <p:tav tm="100000">
                                          <p:val>
                                            <p:fltVal val="1"/>
                                          </p:val>
                                        </p:tav>
                                      </p:tavLst>
                                    </p:anim>
                                    <p:anim calcmode="lin" valueType="num">
                                      <p:cBhvr>
                                        <p:cTn id="42" dur="830" tmFilter="0, 0; 0.125,0.2665; 0.25,0.4; 0.375,0.465; 0.5,0.5;  0.625,0.535; 0.75,0.6; 0.875,0.7335; 1,1">
                                          <p:stCondLst>
                                            <p:cond delay="3310"/>
                                          </p:stCondLst>
                                        </p:cTn>
                                        <p:tgtEl>
                                          <p:spTgt spid="3"/>
                                        </p:tgtEl>
                                        <p:attrNameLst>
                                          <p:attrName>ppt_y</p:attrName>
                                        </p:attrNameLst>
                                      </p:cBhvr>
                                      <p:tavLst>
                                        <p:tav tm="0" fmla="#ppt_y-sin(pi*$)/27">
                                          <p:val>
                                            <p:fltVal val="0"/>
                                          </p:val>
                                        </p:tav>
                                        <p:tav tm="100000">
                                          <p:val>
                                            <p:fltVal val="1"/>
                                          </p:val>
                                        </p:tav>
                                      </p:tavLst>
                                    </p:anim>
                                    <p:anim calcmode="lin" valueType="num">
                                      <p:cBhvr>
                                        <p:cTn id="43" dur="410" tmFilter="0, 0; 0.125,0.2665; 0.25,0.4; 0.375,0.465; 0.5,0.5;  0.625,0.535; 0.75,0.6; 0.875,0.7335; 1,1">
                                          <p:stCondLst>
                                            <p:cond delay="4140"/>
                                          </p:stCondLst>
                                        </p:cTn>
                                        <p:tgtEl>
                                          <p:spTgt spid="3"/>
                                        </p:tgtEl>
                                        <p:attrNameLst>
                                          <p:attrName>ppt_y</p:attrName>
                                        </p:attrNameLst>
                                      </p:cBhvr>
                                      <p:tavLst>
                                        <p:tav tm="0" fmla="#ppt_y-sin(pi*$)/81">
                                          <p:val>
                                            <p:fltVal val="0"/>
                                          </p:val>
                                        </p:tav>
                                        <p:tav tm="100000">
                                          <p:val>
                                            <p:fltVal val="1"/>
                                          </p:val>
                                        </p:tav>
                                      </p:tavLst>
                                    </p:anim>
                                    <p:animScale>
                                      <p:cBhvr>
                                        <p:cTn id="44" dur="65">
                                          <p:stCondLst>
                                            <p:cond delay="1625"/>
                                          </p:stCondLst>
                                        </p:cTn>
                                        <p:tgtEl>
                                          <p:spTgt spid="3"/>
                                        </p:tgtEl>
                                      </p:cBhvr>
                                      <p:to x="100000" y="60000"/>
                                    </p:animScale>
                                    <p:animScale>
                                      <p:cBhvr>
                                        <p:cTn id="45" dur="415" decel="50000">
                                          <p:stCondLst>
                                            <p:cond delay="1690"/>
                                          </p:stCondLst>
                                        </p:cTn>
                                        <p:tgtEl>
                                          <p:spTgt spid="3"/>
                                        </p:tgtEl>
                                      </p:cBhvr>
                                      <p:to x="100000" y="100000"/>
                                    </p:animScale>
                                    <p:animScale>
                                      <p:cBhvr>
                                        <p:cTn id="46" dur="65">
                                          <p:stCondLst>
                                            <p:cond delay="3280"/>
                                          </p:stCondLst>
                                        </p:cTn>
                                        <p:tgtEl>
                                          <p:spTgt spid="3"/>
                                        </p:tgtEl>
                                      </p:cBhvr>
                                      <p:to x="100000" y="80000"/>
                                    </p:animScale>
                                    <p:animScale>
                                      <p:cBhvr>
                                        <p:cTn id="47" dur="415" decel="50000">
                                          <p:stCondLst>
                                            <p:cond delay="3345"/>
                                          </p:stCondLst>
                                        </p:cTn>
                                        <p:tgtEl>
                                          <p:spTgt spid="3"/>
                                        </p:tgtEl>
                                      </p:cBhvr>
                                      <p:to x="100000" y="100000"/>
                                    </p:animScale>
                                    <p:animScale>
                                      <p:cBhvr>
                                        <p:cTn id="48" dur="65">
                                          <p:stCondLst>
                                            <p:cond delay="4105"/>
                                          </p:stCondLst>
                                        </p:cTn>
                                        <p:tgtEl>
                                          <p:spTgt spid="3"/>
                                        </p:tgtEl>
                                      </p:cBhvr>
                                      <p:to x="100000" y="90000"/>
                                    </p:animScale>
                                    <p:animScale>
                                      <p:cBhvr>
                                        <p:cTn id="49" dur="415" decel="50000">
                                          <p:stCondLst>
                                            <p:cond delay="4170"/>
                                          </p:stCondLst>
                                        </p:cTn>
                                        <p:tgtEl>
                                          <p:spTgt spid="3"/>
                                        </p:tgtEl>
                                      </p:cBhvr>
                                      <p:to x="100000" y="100000"/>
                                    </p:animScale>
                                    <p:animScale>
                                      <p:cBhvr>
                                        <p:cTn id="50" dur="65">
                                          <p:stCondLst>
                                            <p:cond delay="4520"/>
                                          </p:stCondLst>
                                        </p:cTn>
                                        <p:tgtEl>
                                          <p:spTgt spid="3"/>
                                        </p:tgtEl>
                                      </p:cBhvr>
                                      <p:to x="100000" y="95000"/>
                                    </p:animScale>
                                    <p:animScale>
                                      <p:cBhvr>
                                        <p:cTn id="51" dur="415" decel="50000">
                                          <p:stCondLst>
                                            <p:cond delay="4585"/>
                                          </p:stCondLst>
                                        </p:cTn>
                                        <p:tgtEl>
                                          <p:spTgt spid="3"/>
                                        </p:tgtEl>
                                      </p:cBhvr>
                                      <p:to x="100000" y="100000"/>
                                    </p:animScale>
                                  </p:childTnLst>
                                </p:cTn>
                              </p:par>
                              <p:par>
                                <p:cTn id="52" presetID="8" presetClass="entr" presetSubtype="16" fill="hold" nodeType="withEffect">
                                  <p:stCondLst>
                                    <p:cond delay="0"/>
                                  </p:stCondLst>
                                  <p:childTnLst>
                                    <p:set>
                                      <p:cBhvr>
                                        <p:cTn id="53" dur="1" fill="hold">
                                          <p:stCondLst>
                                            <p:cond delay="0"/>
                                          </p:stCondLst>
                                        </p:cTn>
                                        <p:tgtEl>
                                          <p:spTgt spid="117"/>
                                        </p:tgtEl>
                                        <p:attrNameLst>
                                          <p:attrName>style.visibility</p:attrName>
                                        </p:attrNameLst>
                                      </p:cBhvr>
                                      <p:to>
                                        <p:strVal val="visible"/>
                                      </p:to>
                                    </p:set>
                                    <p:animEffect transition="in" filter="diamond(in)">
                                      <p:cBhvr>
                                        <p:cTn id="54" dur="2000"/>
                                        <p:tgtEl>
                                          <p:spTgt spid="117"/>
                                        </p:tgtEl>
                                      </p:cBhvr>
                                    </p:animEffect>
                                  </p:childTnLst>
                                </p:cTn>
                              </p:par>
                              <p:par>
                                <p:cTn id="55" presetID="26" presetClass="entr" presetSubtype="0" fill="hold" grpId="0" nodeType="withEffect">
                                  <p:stCondLst>
                                    <p:cond delay="2500"/>
                                  </p:stCondLst>
                                  <p:childTnLst>
                                    <p:set>
                                      <p:cBhvr>
                                        <p:cTn id="56" dur="1" fill="hold">
                                          <p:stCondLst>
                                            <p:cond delay="0"/>
                                          </p:stCondLst>
                                        </p:cTn>
                                        <p:tgtEl>
                                          <p:spTgt spid="4"/>
                                        </p:tgtEl>
                                        <p:attrNameLst>
                                          <p:attrName>style.visibility</p:attrName>
                                        </p:attrNameLst>
                                      </p:cBhvr>
                                      <p:to>
                                        <p:strVal val="visible"/>
                                      </p:to>
                                    </p:set>
                                    <p:animEffect transition="in" filter="wipe(down)">
                                      <p:cBhvr>
                                        <p:cTn id="57" dur="1450">
                                          <p:stCondLst>
                                            <p:cond delay="0"/>
                                          </p:stCondLst>
                                        </p:cTn>
                                        <p:tgtEl>
                                          <p:spTgt spid="4"/>
                                        </p:tgtEl>
                                      </p:cBhvr>
                                    </p:animEffect>
                                    <p:anim calcmode="lin" valueType="num">
                                      <p:cBhvr>
                                        <p:cTn id="58" dur="4555"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59" dur="1660"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60" dur="1660" tmFilter="0, 0; 0.125,0.2665; 0.25,0.4; 0.375,0.465; 0.5,0.5;  0.625,0.535; 0.75,0.6; 0.875,0.7335; 1,1">
                                          <p:stCondLst>
                                            <p:cond delay="1660"/>
                                          </p:stCondLst>
                                        </p:cTn>
                                        <p:tgtEl>
                                          <p:spTgt spid="4"/>
                                        </p:tgtEl>
                                        <p:attrNameLst>
                                          <p:attrName>ppt_y</p:attrName>
                                        </p:attrNameLst>
                                      </p:cBhvr>
                                      <p:tavLst>
                                        <p:tav tm="0" fmla="#ppt_y-sin(pi*$)/9">
                                          <p:val>
                                            <p:fltVal val="0"/>
                                          </p:val>
                                        </p:tav>
                                        <p:tav tm="100000">
                                          <p:val>
                                            <p:fltVal val="1"/>
                                          </p:val>
                                        </p:tav>
                                      </p:tavLst>
                                    </p:anim>
                                    <p:anim calcmode="lin" valueType="num">
                                      <p:cBhvr>
                                        <p:cTn id="61" dur="830" tmFilter="0, 0; 0.125,0.2665; 0.25,0.4; 0.375,0.465; 0.5,0.5;  0.625,0.535; 0.75,0.6; 0.875,0.7335; 1,1">
                                          <p:stCondLst>
                                            <p:cond delay="3310"/>
                                          </p:stCondLst>
                                        </p:cTn>
                                        <p:tgtEl>
                                          <p:spTgt spid="4"/>
                                        </p:tgtEl>
                                        <p:attrNameLst>
                                          <p:attrName>ppt_y</p:attrName>
                                        </p:attrNameLst>
                                      </p:cBhvr>
                                      <p:tavLst>
                                        <p:tav tm="0" fmla="#ppt_y-sin(pi*$)/27">
                                          <p:val>
                                            <p:fltVal val="0"/>
                                          </p:val>
                                        </p:tav>
                                        <p:tav tm="100000">
                                          <p:val>
                                            <p:fltVal val="1"/>
                                          </p:val>
                                        </p:tav>
                                      </p:tavLst>
                                    </p:anim>
                                    <p:anim calcmode="lin" valueType="num">
                                      <p:cBhvr>
                                        <p:cTn id="62" dur="410" tmFilter="0, 0; 0.125,0.2665; 0.25,0.4; 0.375,0.465; 0.5,0.5;  0.625,0.535; 0.75,0.6; 0.875,0.7335; 1,1">
                                          <p:stCondLst>
                                            <p:cond delay="4140"/>
                                          </p:stCondLst>
                                        </p:cTn>
                                        <p:tgtEl>
                                          <p:spTgt spid="4"/>
                                        </p:tgtEl>
                                        <p:attrNameLst>
                                          <p:attrName>ppt_y</p:attrName>
                                        </p:attrNameLst>
                                      </p:cBhvr>
                                      <p:tavLst>
                                        <p:tav tm="0" fmla="#ppt_y-sin(pi*$)/81">
                                          <p:val>
                                            <p:fltVal val="0"/>
                                          </p:val>
                                        </p:tav>
                                        <p:tav tm="100000">
                                          <p:val>
                                            <p:fltVal val="1"/>
                                          </p:val>
                                        </p:tav>
                                      </p:tavLst>
                                    </p:anim>
                                    <p:animScale>
                                      <p:cBhvr>
                                        <p:cTn id="63" dur="65">
                                          <p:stCondLst>
                                            <p:cond delay="1625"/>
                                          </p:stCondLst>
                                        </p:cTn>
                                        <p:tgtEl>
                                          <p:spTgt spid="4"/>
                                        </p:tgtEl>
                                      </p:cBhvr>
                                      <p:to x="100000" y="60000"/>
                                    </p:animScale>
                                    <p:animScale>
                                      <p:cBhvr>
                                        <p:cTn id="64" dur="415" decel="50000">
                                          <p:stCondLst>
                                            <p:cond delay="1690"/>
                                          </p:stCondLst>
                                        </p:cTn>
                                        <p:tgtEl>
                                          <p:spTgt spid="4"/>
                                        </p:tgtEl>
                                      </p:cBhvr>
                                      <p:to x="100000" y="100000"/>
                                    </p:animScale>
                                    <p:animScale>
                                      <p:cBhvr>
                                        <p:cTn id="65" dur="65">
                                          <p:stCondLst>
                                            <p:cond delay="3280"/>
                                          </p:stCondLst>
                                        </p:cTn>
                                        <p:tgtEl>
                                          <p:spTgt spid="4"/>
                                        </p:tgtEl>
                                      </p:cBhvr>
                                      <p:to x="100000" y="80000"/>
                                    </p:animScale>
                                    <p:animScale>
                                      <p:cBhvr>
                                        <p:cTn id="66" dur="415" decel="50000">
                                          <p:stCondLst>
                                            <p:cond delay="3345"/>
                                          </p:stCondLst>
                                        </p:cTn>
                                        <p:tgtEl>
                                          <p:spTgt spid="4"/>
                                        </p:tgtEl>
                                      </p:cBhvr>
                                      <p:to x="100000" y="100000"/>
                                    </p:animScale>
                                    <p:animScale>
                                      <p:cBhvr>
                                        <p:cTn id="67" dur="65">
                                          <p:stCondLst>
                                            <p:cond delay="4105"/>
                                          </p:stCondLst>
                                        </p:cTn>
                                        <p:tgtEl>
                                          <p:spTgt spid="4"/>
                                        </p:tgtEl>
                                      </p:cBhvr>
                                      <p:to x="100000" y="90000"/>
                                    </p:animScale>
                                    <p:animScale>
                                      <p:cBhvr>
                                        <p:cTn id="68" dur="415" decel="50000">
                                          <p:stCondLst>
                                            <p:cond delay="4170"/>
                                          </p:stCondLst>
                                        </p:cTn>
                                        <p:tgtEl>
                                          <p:spTgt spid="4"/>
                                        </p:tgtEl>
                                      </p:cBhvr>
                                      <p:to x="100000" y="100000"/>
                                    </p:animScale>
                                    <p:animScale>
                                      <p:cBhvr>
                                        <p:cTn id="69" dur="65">
                                          <p:stCondLst>
                                            <p:cond delay="4520"/>
                                          </p:stCondLst>
                                        </p:cTn>
                                        <p:tgtEl>
                                          <p:spTgt spid="4"/>
                                        </p:tgtEl>
                                      </p:cBhvr>
                                      <p:to x="100000" y="95000"/>
                                    </p:animScale>
                                    <p:animScale>
                                      <p:cBhvr>
                                        <p:cTn id="70" dur="415" decel="50000">
                                          <p:stCondLst>
                                            <p:cond delay="4585"/>
                                          </p:stCondLst>
                                        </p:cTn>
                                        <p:tgtEl>
                                          <p:spTgt spid="4"/>
                                        </p:tgtEl>
                                      </p:cBhvr>
                                      <p:to x="100000" y="100000"/>
                                    </p:animScale>
                                  </p:childTnLst>
                                </p:cTn>
                              </p:par>
                              <p:par>
                                <p:cTn id="71" presetID="8" presetClass="entr" presetSubtype="16" fill="hold" nodeType="withEffect">
                                  <p:stCondLst>
                                    <p:cond delay="0"/>
                                  </p:stCondLst>
                                  <p:childTnLst>
                                    <p:set>
                                      <p:cBhvr>
                                        <p:cTn id="72" dur="1" fill="hold">
                                          <p:stCondLst>
                                            <p:cond delay="0"/>
                                          </p:stCondLst>
                                        </p:cTn>
                                        <p:tgtEl>
                                          <p:spTgt spid="123"/>
                                        </p:tgtEl>
                                        <p:attrNameLst>
                                          <p:attrName>style.visibility</p:attrName>
                                        </p:attrNameLst>
                                      </p:cBhvr>
                                      <p:to>
                                        <p:strVal val="visible"/>
                                      </p:to>
                                    </p:set>
                                    <p:animEffect transition="in" filter="diamond(in)">
                                      <p:cBhvr>
                                        <p:cTn id="73" dur="2000"/>
                                        <p:tgtEl>
                                          <p:spTgt spid="123"/>
                                        </p:tgtEl>
                                      </p:cBhvr>
                                    </p:animEffect>
                                  </p:childTnLst>
                                </p:cTn>
                              </p:par>
                              <p:par>
                                <p:cTn id="74" presetID="26" presetClass="entr" presetSubtype="0" fill="hold" grpId="0" nodeType="withEffect">
                                  <p:stCondLst>
                                    <p:cond delay="3000"/>
                                  </p:stCondLst>
                                  <p:childTnLst>
                                    <p:set>
                                      <p:cBhvr>
                                        <p:cTn id="75" dur="1" fill="hold">
                                          <p:stCondLst>
                                            <p:cond delay="0"/>
                                          </p:stCondLst>
                                        </p:cTn>
                                        <p:tgtEl>
                                          <p:spTgt spid="47"/>
                                        </p:tgtEl>
                                        <p:attrNameLst>
                                          <p:attrName>style.visibility</p:attrName>
                                        </p:attrNameLst>
                                      </p:cBhvr>
                                      <p:to>
                                        <p:strVal val="visible"/>
                                      </p:to>
                                    </p:set>
                                    <p:animEffect transition="in" filter="wipe(down)">
                                      <p:cBhvr>
                                        <p:cTn id="76" dur="1450">
                                          <p:stCondLst>
                                            <p:cond delay="0"/>
                                          </p:stCondLst>
                                        </p:cTn>
                                        <p:tgtEl>
                                          <p:spTgt spid="47"/>
                                        </p:tgtEl>
                                      </p:cBhvr>
                                    </p:animEffect>
                                    <p:anim calcmode="lin" valueType="num">
                                      <p:cBhvr>
                                        <p:cTn id="77" dur="4555" tmFilter="0,0; 0.14,0.36; 0.43,0.73; 0.71,0.91; 1.0,1.0">
                                          <p:stCondLst>
                                            <p:cond delay="0"/>
                                          </p:stCondLst>
                                        </p:cTn>
                                        <p:tgtEl>
                                          <p:spTgt spid="47"/>
                                        </p:tgtEl>
                                        <p:attrNameLst>
                                          <p:attrName>ppt_x</p:attrName>
                                        </p:attrNameLst>
                                      </p:cBhvr>
                                      <p:tavLst>
                                        <p:tav tm="0">
                                          <p:val>
                                            <p:strVal val="#ppt_x-0.25"/>
                                          </p:val>
                                        </p:tav>
                                        <p:tav tm="100000">
                                          <p:val>
                                            <p:strVal val="#ppt_x"/>
                                          </p:val>
                                        </p:tav>
                                      </p:tavLst>
                                    </p:anim>
                                    <p:anim calcmode="lin" valueType="num">
                                      <p:cBhvr>
                                        <p:cTn id="78" dur="1660" tmFilter="0.0,0.0; 0.25,0.07; 0.50,0.2; 0.75,0.467; 1.0,1.0">
                                          <p:stCondLst>
                                            <p:cond delay="0"/>
                                          </p:stCondLst>
                                        </p:cTn>
                                        <p:tgtEl>
                                          <p:spTgt spid="47"/>
                                        </p:tgtEl>
                                        <p:attrNameLst>
                                          <p:attrName>ppt_y</p:attrName>
                                        </p:attrNameLst>
                                      </p:cBhvr>
                                      <p:tavLst>
                                        <p:tav tm="0" fmla="#ppt_y-sin(pi*$)/3">
                                          <p:val>
                                            <p:fltVal val="0.5"/>
                                          </p:val>
                                        </p:tav>
                                        <p:tav tm="100000">
                                          <p:val>
                                            <p:fltVal val="1"/>
                                          </p:val>
                                        </p:tav>
                                      </p:tavLst>
                                    </p:anim>
                                    <p:anim calcmode="lin" valueType="num">
                                      <p:cBhvr>
                                        <p:cTn id="79" dur="1660" tmFilter="0, 0; 0.125,0.2665; 0.25,0.4; 0.375,0.465; 0.5,0.5;  0.625,0.535; 0.75,0.6; 0.875,0.7335; 1,1">
                                          <p:stCondLst>
                                            <p:cond delay="1660"/>
                                          </p:stCondLst>
                                        </p:cTn>
                                        <p:tgtEl>
                                          <p:spTgt spid="47"/>
                                        </p:tgtEl>
                                        <p:attrNameLst>
                                          <p:attrName>ppt_y</p:attrName>
                                        </p:attrNameLst>
                                      </p:cBhvr>
                                      <p:tavLst>
                                        <p:tav tm="0" fmla="#ppt_y-sin(pi*$)/9">
                                          <p:val>
                                            <p:fltVal val="0"/>
                                          </p:val>
                                        </p:tav>
                                        <p:tav tm="100000">
                                          <p:val>
                                            <p:fltVal val="1"/>
                                          </p:val>
                                        </p:tav>
                                      </p:tavLst>
                                    </p:anim>
                                    <p:anim calcmode="lin" valueType="num">
                                      <p:cBhvr>
                                        <p:cTn id="80" dur="830" tmFilter="0, 0; 0.125,0.2665; 0.25,0.4; 0.375,0.465; 0.5,0.5;  0.625,0.535; 0.75,0.6; 0.875,0.7335; 1,1">
                                          <p:stCondLst>
                                            <p:cond delay="3310"/>
                                          </p:stCondLst>
                                        </p:cTn>
                                        <p:tgtEl>
                                          <p:spTgt spid="47"/>
                                        </p:tgtEl>
                                        <p:attrNameLst>
                                          <p:attrName>ppt_y</p:attrName>
                                        </p:attrNameLst>
                                      </p:cBhvr>
                                      <p:tavLst>
                                        <p:tav tm="0" fmla="#ppt_y-sin(pi*$)/27">
                                          <p:val>
                                            <p:fltVal val="0"/>
                                          </p:val>
                                        </p:tav>
                                        <p:tav tm="100000">
                                          <p:val>
                                            <p:fltVal val="1"/>
                                          </p:val>
                                        </p:tav>
                                      </p:tavLst>
                                    </p:anim>
                                    <p:anim calcmode="lin" valueType="num">
                                      <p:cBhvr>
                                        <p:cTn id="81" dur="410" tmFilter="0, 0; 0.125,0.2665; 0.25,0.4; 0.375,0.465; 0.5,0.5;  0.625,0.535; 0.75,0.6; 0.875,0.7335; 1,1">
                                          <p:stCondLst>
                                            <p:cond delay="4140"/>
                                          </p:stCondLst>
                                        </p:cTn>
                                        <p:tgtEl>
                                          <p:spTgt spid="47"/>
                                        </p:tgtEl>
                                        <p:attrNameLst>
                                          <p:attrName>ppt_y</p:attrName>
                                        </p:attrNameLst>
                                      </p:cBhvr>
                                      <p:tavLst>
                                        <p:tav tm="0" fmla="#ppt_y-sin(pi*$)/81">
                                          <p:val>
                                            <p:fltVal val="0"/>
                                          </p:val>
                                        </p:tav>
                                        <p:tav tm="100000">
                                          <p:val>
                                            <p:fltVal val="1"/>
                                          </p:val>
                                        </p:tav>
                                      </p:tavLst>
                                    </p:anim>
                                    <p:animScale>
                                      <p:cBhvr>
                                        <p:cTn id="82" dur="65">
                                          <p:stCondLst>
                                            <p:cond delay="1625"/>
                                          </p:stCondLst>
                                        </p:cTn>
                                        <p:tgtEl>
                                          <p:spTgt spid="47"/>
                                        </p:tgtEl>
                                      </p:cBhvr>
                                      <p:to x="100000" y="60000"/>
                                    </p:animScale>
                                    <p:animScale>
                                      <p:cBhvr>
                                        <p:cTn id="83" dur="415" decel="50000">
                                          <p:stCondLst>
                                            <p:cond delay="1690"/>
                                          </p:stCondLst>
                                        </p:cTn>
                                        <p:tgtEl>
                                          <p:spTgt spid="47"/>
                                        </p:tgtEl>
                                      </p:cBhvr>
                                      <p:to x="100000" y="100000"/>
                                    </p:animScale>
                                    <p:animScale>
                                      <p:cBhvr>
                                        <p:cTn id="84" dur="65">
                                          <p:stCondLst>
                                            <p:cond delay="3280"/>
                                          </p:stCondLst>
                                        </p:cTn>
                                        <p:tgtEl>
                                          <p:spTgt spid="47"/>
                                        </p:tgtEl>
                                      </p:cBhvr>
                                      <p:to x="100000" y="80000"/>
                                    </p:animScale>
                                    <p:animScale>
                                      <p:cBhvr>
                                        <p:cTn id="85" dur="415" decel="50000">
                                          <p:stCondLst>
                                            <p:cond delay="3345"/>
                                          </p:stCondLst>
                                        </p:cTn>
                                        <p:tgtEl>
                                          <p:spTgt spid="47"/>
                                        </p:tgtEl>
                                      </p:cBhvr>
                                      <p:to x="100000" y="100000"/>
                                    </p:animScale>
                                    <p:animScale>
                                      <p:cBhvr>
                                        <p:cTn id="86" dur="65">
                                          <p:stCondLst>
                                            <p:cond delay="4105"/>
                                          </p:stCondLst>
                                        </p:cTn>
                                        <p:tgtEl>
                                          <p:spTgt spid="47"/>
                                        </p:tgtEl>
                                      </p:cBhvr>
                                      <p:to x="100000" y="90000"/>
                                    </p:animScale>
                                    <p:animScale>
                                      <p:cBhvr>
                                        <p:cTn id="87" dur="415" decel="50000">
                                          <p:stCondLst>
                                            <p:cond delay="4170"/>
                                          </p:stCondLst>
                                        </p:cTn>
                                        <p:tgtEl>
                                          <p:spTgt spid="47"/>
                                        </p:tgtEl>
                                      </p:cBhvr>
                                      <p:to x="100000" y="100000"/>
                                    </p:animScale>
                                    <p:animScale>
                                      <p:cBhvr>
                                        <p:cTn id="88" dur="65">
                                          <p:stCondLst>
                                            <p:cond delay="4520"/>
                                          </p:stCondLst>
                                        </p:cTn>
                                        <p:tgtEl>
                                          <p:spTgt spid="47"/>
                                        </p:tgtEl>
                                      </p:cBhvr>
                                      <p:to x="100000" y="95000"/>
                                    </p:animScale>
                                    <p:animScale>
                                      <p:cBhvr>
                                        <p:cTn id="89" dur="415" decel="50000">
                                          <p:stCondLst>
                                            <p:cond delay="4585"/>
                                          </p:stCondLst>
                                        </p:cTn>
                                        <p:tgtEl>
                                          <p:spTgt spid="47"/>
                                        </p:tgtEl>
                                      </p:cBhvr>
                                      <p:to x="100000" y="100000"/>
                                    </p:animScale>
                                  </p:childTnLst>
                                </p:cTn>
                              </p:par>
                              <p:par>
                                <p:cTn id="90" presetID="1" presetClass="entr" presetSubtype="0" fill="hold" grpId="0" nodeType="withEffect">
                                  <p:stCondLst>
                                    <p:cond delay="0"/>
                                  </p:stCondLst>
                                  <p:childTnLst>
                                    <p:set>
                                      <p:cBhvr>
                                        <p:cTn id="91"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p:bldP spid="26" grpId="0" animBg="1"/>
      <p:bldP spid="2" grpId="0" animBg="1"/>
      <p:bldP spid="3" grpId="0" animBg="1"/>
      <p:bldP spid="4" grpId="0" animBg="1"/>
      <p:bldP spid="47" grpId="0" animBg="1"/>
      <p:bldP spid="5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Organigramme : Terminateur 29"/>
          <p:cNvSpPr/>
          <p:nvPr/>
        </p:nvSpPr>
        <p:spPr>
          <a:xfrm>
            <a:off x="2500297" y="285728"/>
            <a:ext cx="5643603" cy="428604"/>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i="1" dirty="0" smtClean="0"/>
          </a:p>
          <a:p>
            <a:pPr algn="ctr"/>
            <a:r>
              <a:rPr lang="fr-FR" b="1" i="1" dirty="0" smtClean="0"/>
              <a:t>Perspectives</a:t>
            </a:r>
            <a:endParaRPr lang="fr-FR" dirty="0"/>
          </a:p>
          <a:p>
            <a:pPr algn="ctr"/>
            <a:endParaRPr lang="fr-FR" b="1" i="1" dirty="0"/>
          </a:p>
        </p:txBody>
      </p:sp>
      <p:sp>
        <p:nvSpPr>
          <p:cNvPr id="19" name="Rectangle 18"/>
          <p:cNvSpPr/>
          <p:nvPr/>
        </p:nvSpPr>
        <p:spPr>
          <a:xfrm>
            <a:off x="0" y="6500834"/>
            <a:ext cx="9144000" cy="714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21" name="Group 53"/>
          <p:cNvGrpSpPr>
            <a:grpSpLocks/>
          </p:cNvGrpSpPr>
          <p:nvPr/>
        </p:nvGrpSpPr>
        <p:grpSpPr bwMode="auto">
          <a:xfrm>
            <a:off x="2071670" y="285728"/>
            <a:ext cx="381000" cy="381000"/>
            <a:chOff x="2078" y="1680"/>
            <a:chExt cx="1615" cy="1615"/>
          </a:xfrm>
          <a:solidFill>
            <a:srgbClr val="78DAC3"/>
          </a:solidFill>
        </p:grpSpPr>
        <p:sp>
          <p:nvSpPr>
            <p:cNvPr id="22" name="Oval 54"/>
            <p:cNvSpPr>
              <a:spLocks noChangeArrowheads="1"/>
            </p:cNvSpPr>
            <p:nvPr/>
          </p:nvSpPr>
          <p:spPr bwMode="gray">
            <a:xfrm>
              <a:off x="2078" y="1680"/>
              <a:ext cx="1615" cy="161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29" name="Oval 55"/>
            <p:cNvSpPr>
              <a:spLocks noChangeArrowheads="1"/>
            </p:cNvSpPr>
            <p:nvPr/>
          </p:nvSpPr>
          <p:spPr bwMode="gray">
            <a:xfrm>
              <a:off x="2170" y="1771"/>
              <a:ext cx="1430" cy="1430"/>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31" name="Oval 56"/>
            <p:cNvSpPr>
              <a:spLocks noChangeArrowheads="1"/>
            </p:cNvSpPr>
            <p:nvPr/>
          </p:nvSpPr>
          <p:spPr bwMode="gray">
            <a:xfrm>
              <a:off x="2253" y="1855"/>
              <a:ext cx="1265" cy="126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pPr>
                <a:defRPr/>
              </a:pPr>
              <a:endParaRPr lang="fr-FR"/>
            </a:p>
          </p:txBody>
        </p:sp>
        <p:sp>
          <p:nvSpPr>
            <p:cNvPr id="32" name="Oval 57"/>
            <p:cNvSpPr>
              <a:spLocks noChangeArrowheads="1"/>
            </p:cNvSpPr>
            <p:nvPr/>
          </p:nvSpPr>
          <p:spPr bwMode="gray">
            <a:xfrm>
              <a:off x="2254" y="1856"/>
              <a:ext cx="1262" cy="126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endParaRPr lang="fr-FR"/>
            </a:p>
          </p:txBody>
        </p:sp>
        <p:sp>
          <p:nvSpPr>
            <p:cNvPr id="33" name="Oval 58"/>
            <p:cNvSpPr>
              <a:spLocks noChangeArrowheads="1"/>
            </p:cNvSpPr>
            <p:nvPr/>
          </p:nvSpPr>
          <p:spPr bwMode="gray">
            <a:xfrm>
              <a:off x="2334" y="1936"/>
              <a:ext cx="1097" cy="110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anchor="ctr">
              <a:spAutoFit/>
            </a:bodyPr>
            <a:lstStyle/>
            <a:p>
              <a:pPr>
                <a:defRPr/>
              </a:pPr>
              <a:endParaRPr lang="fr-FR"/>
            </a:p>
          </p:txBody>
        </p:sp>
      </p:grpSp>
      <p:sp>
        <p:nvSpPr>
          <p:cNvPr id="16" name="Espace réservé du numéro de diapositive 15"/>
          <p:cNvSpPr>
            <a:spLocks noGrp="1"/>
          </p:cNvSpPr>
          <p:nvPr>
            <p:ph type="sldNum" sz="quarter" idx="12"/>
          </p:nvPr>
        </p:nvSpPr>
        <p:spPr>
          <a:xfrm>
            <a:off x="8143900" y="5715016"/>
            <a:ext cx="609600" cy="517524"/>
          </a:xfrm>
        </p:spPr>
        <p:txBody>
          <a:bodyPr/>
          <a:lstStyle/>
          <a:p>
            <a:fld id="{AFD5866A-C2A5-4EBD-9128-4DB3B427EABF}" type="slidenum">
              <a:rPr lang="fr-FR" smtClean="0"/>
              <a:pPr/>
              <a:t>30</a:t>
            </a:fld>
            <a:endParaRPr lang="fr-FR" dirty="0"/>
          </a:p>
        </p:txBody>
      </p:sp>
      <p:sp>
        <p:nvSpPr>
          <p:cNvPr id="23" name="ZoneTexte 17"/>
          <p:cNvSpPr txBox="1"/>
          <p:nvPr/>
        </p:nvSpPr>
        <p:spPr>
          <a:xfrm>
            <a:off x="0" y="6572272"/>
            <a:ext cx="9144000" cy="569387"/>
          </a:xfrm>
          <a:prstGeom prst="rect">
            <a:avLst/>
          </a:prstGeom>
          <a:noFill/>
        </p:spPr>
        <p:txBody>
          <a:bodyPr wrap="square" rtlCol="0">
            <a:spAutoFit/>
          </a:bodyPr>
          <a:lstStyle/>
          <a:p>
            <a:pPr lvl="0"/>
            <a:r>
              <a:rPr lang="fr-FR" sz="1300" b="1" i="1" dirty="0">
                <a:latin typeface="Book Antiqua" panose="02040602050305030304" pitchFamily="18" charset="0"/>
              </a:rPr>
              <a:t>CHAKOUR FARIDA   &amp;  KEDDARI NOUR EL IMENE           Formalisation du protocole </a:t>
            </a:r>
            <a:r>
              <a:rPr lang="fr-FR" sz="1300" b="1" i="1" dirty="0" err="1">
                <a:latin typeface="Book Antiqua" panose="02040602050305030304" pitchFamily="18" charset="0"/>
              </a:rPr>
              <a:t>Contract</a:t>
            </a:r>
            <a:r>
              <a:rPr lang="fr-FR" sz="1300" b="1" i="1" dirty="0">
                <a:latin typeface="Book Antiqua" panose="02040602050305030304" pitchFamily="18" charset="0"/>
              </a:rPr>
              <a:t>- Net à l’aide de Maude</a:t>
            </a:r>
            <a:endParaRPr lang="fr-FR" sz="1300" dirty="0">
              <a:latin typeface="Book Antiqua" panose="02040602050305030304" pitchFamily="18" charset="0"/>
            </a:endParaRPr>
          </a:p>
          <a:p>
            <a:endParaRPr lang="fr-FR" dirty="0"/>
          </a:p>
        </p:txBody>
      </p:sp>
      <p:sp>
        <p:nvSpPr>
          <p:cNvPr id="2" name="Rectangle 1"/>
          <p:cNvSpPr/>
          <p:nvPr/>
        </p:nvSpPr>
        <p:spPr>
          <a:xfrm>
            <a:off x="323528" y="1212408"/>
            <a:ext cx="8069932" cy="1800493"/>
          </a:xfrm>
          <a:prstGeom prst="rect">
            <a:avLst/>
          </a:prstGeom>
        </p:spPr>
        <p:txBody>
          <a:bodyPr wrap="square">
            <a:spAutoFit/>
          </a:bodyPr>
          <a:lstStyle/>
          <a:p>
            <a:pPr marL="180340" algn="just">
              <a:lnSpc>
                <a:spcPct val="150000"/>
              </a:lnSpc>
              <a:spcAft>
                <a:spcPts val="600"/>
              </a:spcAft>
            </a:pPr>
            <a:r>
              <a:rPr lang="fr-FR"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Comme </a:t>
            </a:r>
            <a:r>
              <a:rPr lang="fr-FR" sz="2000" i="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perspectives</a:t>
            </a:r>
            <a:r>
              <a:rPr lang="fr-FR"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à ce travail, on aimera bien dans le futur appliquer notre Framework pour d’autre cas d’études vue qu’il est générique et aussi faire la vérification formelle de ce Framework proposé en utilisant les possibilités que </a:t>
            </a:r>
            <a:r>
              <a:rPr lang="fr-FR"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peut nous </a:t>
            </a:r>
            <a:r>
              <a:rPr lang="fr-FR"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offrir le langage Maude à travers le</a:t>
            </a:r>
            <a:r>
              <a:rPr lang="fr-FR" i="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Modèle Checker</a:t>
            </a:r>
            <a:r>
              <a:rPr lang="fr-FR"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qu’il intègre.</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0" name="Rectangle 19"/>
          <p:cNvSpPr/>
          <p:nvPr/>
        </p:nvSpPr>
        <p:spPr>
          <a:xfrm>
            <a:off x="7884368" y="2"/>
            <a:ext cx="1259632" cy="285726"/>
          </a:xfrm>
          <a:prstGeom prst="rect">
            <a:avLst/>
          </a:prstGeom>
          <a:solidFill>
            <a:srgbClr val="78DAC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SMA</a:t>
            </a:r>
            <a:endParaRPr lang="fr-FR" dirty="0"/>
          </a:p>
        </p:txBody>
      </p:sp>
      <p:pic>
        <p:nvPicPr>
          <p:cNvPr id="15" name="Imag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347" y="-1241"/>
            <a:ext cx="1929051" cy="12136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ZoneTexte 18"/>
          <p:cNvSpPr txBox="1"/>
          <p:nvPr/>
        </p:nvSpPr>
        <p:spPr>
          <a:xfrm>
            <a:off x="1571605" y="1357298"/>
            <a:ext cx="2643207" cy="454420"/>
          </a:xfrm>
          <a:prstGeom prst="rect">
            <a:avLst/>
          </a:prstGeom>
          <a:noFill/>
        </p:spPr>
        <p:txBody>
          <a:bodyPr wrap="square" rtlCol="0">
            <a:spAutoFit/>
          </a:bodyPr>
          <a:lstStyle/>
          <a:p>
            <a:pPr>
              <a:lnSpc>
                <a:spcPct val="150000"/>
              </a:lnSpc>
            </a:pPr>
            <a:r>
              <a:rPr lang="fr-FR" b="1" smtClean="0"/>
              <a:t> </a:t>
            </a:r>
            <a:endParaRPr lang="fr-FR" b="1"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5720" y="0"/>
            <a:ext cx="1333500" cy="1333500"/>
          </a:xfrm>
          <a:prstGeom prst="rect">
            <a:avLst/>
          </a:prstGeom>
        </p:spPr>
      </p:pic>
      <p:pic>
        <p:nvPicPr>
          <p:cNvPr id="24" name="Picture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02974" y="5303014"/>
            <a:ext cx="1333500" cy="1333500"/>
          </a:xfrm>
          <a:prstGeom prst="rect">
            <a:avLst/>
          </a:prstGeom>
        </p:spPr>
      </p:pic>
      <p:pic>
        <p:nvPicPr>
          <p:cNvPr id="26" name="Picture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29520" y="0"/>
            <a:ext cx="1333500" cy="1333500"/>
          </a:xfrm>
          <a:prstGeom prst="rect">
            <a:avLst/>
          </a:prstGeom>
        </p:spPr>
      </p:pic>
      <p:pic>
        <p:nvPicPr>
          <p:cNvPr id="27" name="Picture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1188" y="5303014"/>
            <a:ext cx="1333500" cy="1333500"/>
          </a:xfrm>
          <a:prstGeom prst="rect">
            <a:avLst/>
          </a:prstGeom>
        </p:spPr>
      </p:pic>
      <p:pic>
        <p:nvPicPr>
          <p:cNvPr id="11" name="Image 10" descr="bt9vzfv2tc0.gif"/>
          <p:cNvPicPr>
            <a:picLocks noChangeAspect="1"/>
          </p:cNvPicPr>
          <p:nvPr/>
        </p:nvPicPr>
        <p:blipFill>
          <a:blip r:embed="rId4"/>
          <a:stretch>
            <a:fillRect/>
          </a:stretch>
        </p:blipFill>
        <p:spPr>
          <a:xfrm>
            <a:off x="1785918" y="928670"/>
            <a:ext cx="5786478" cy="457203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8" name="Espace réservé du numéro de diapositive 7"/>
          <p:cNvSpPr>
            <a:spLocks noGrp="1"/>
          </p:cNvSpPr>
          <p:nvPr>
            <p:ph type="sldNum" sz="quarter" idx="12"/>
          </p:nvPr>
        </p:nvSpPr>
        <p:spPr>
          <a:xfrm>
            <a:off x="3357554" y="5429264"/>
            <a:ext cx="609600" cy="517524"/>
          </a:xfrm>
        </p:spPr>
        <p:txBody>
          <a:bodyPr/>
          <a:lstStyle/>
          <a:p>
            <a:fld id="{AFD5866A-C2A5-4EBD-9128-4DB3B427EABF}" type="slidenum">
              <a:rPr lang="fr-FR" smtClean="0"/>
              <a:pPr/>
              <a:t>31</a:t>
            </a:fld>
            <a:endParaRPr lang="fr-FR"/>
          </a:p>
        </p:txBody>
      </p:sp>
    </p:spTree>
    <p:extLst>
      <p:ext uri="{BB962C8B-B14F-4D97-AF65-F5344CB8AC3E}">
        <p14:creationId xmlns:p14="http://schemas.microsoft.com/office/powerpoint/2010/main" val="265455231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Organigramme : Terminateur 29"/>
          <p:cNvSpPr/>
          <p:nvPr/>
        </p:nvSpPr>
        <p:spPr>
          <a:xfrm>
            <a:off x="2500299" y="285728"/>
            <a:ext cx="4663990" cy="428604"/>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dirty="0" smtClean="0"/>
              <a:t>Introduction </a:t>
            </a:r>
            <a:endParaRPr lang="fr-FR" b="1" i="1" dirty="0"/>
          </a:p>
        </p:txBody>
      </p:sp>
      <p:sp>
        <p:nvSpPr>
          <p:cNvPr id="31" name="ZoneTexte 30"/>
          <p:cNvSpPr txBox="1"/>
          <p:nvPr/>
        </p:nvSpPr>
        <p:spPr>
          <a:xfrm>
            <a:off x="714348" y="1142984"/>
            <a:ext cx="8215371" cy="665823"/>
          </a:xfrm>
          <a:prstGeom prst="rect">
            <a:avLst/>
          </a:prstGeom>
          <a:noFill/>
        </p:spPr>
        <p:txBody>
          <a:bodyPr wrap="square" rtlCol="0">
            <a:spAutoFit/>
          </a:bodyPr>
          <a:lstStyle/>
          <a:p>
            <a:pPr marL="285750" indent="-285750" algn="just">
              <a:lnSpc>
                <a:spcPct val="250000"/>
              </a:lnSpc>
              <a:buClr>
                <a:schemeClr val="tx1">
                  <a:lumMod val="95000"/>
                  <a:lumOff val="5000"/>
                </a:schemeClr>
              </a:buClr>
              <a:buSzPct val="115000"/>
              <a:buFont typeface="Wingdings" pitchFamily="2" charset="2"/>
              <a:buChar char="Ø"/>
            </a:pPr>
            <a:r>
              <a:rPr lang="fr-FR" dirty="0"/>
              <a:t>Systèmes Multi Agents (SMA) ne soit pas récent, il reste toujours un domaine </a:t>
            </a:r>
            <a:r>
              <a:rPr lang="fr-FR" dirty="0" smtClean="0"/>
              <a:t>de</a:t>
            </a:r>
          </a:p>
        </p:txBody>
      </p:sp>
      <p:sp>
        <p:nvSpPr>
          <p:cNvPr id="18" name="ZoneTexte 17"/>
          <p:cNvSpPr txBox="1"/>
          <p:nvPr/>
        </p:nvSpPr>
        <p:spPr>
          <a:xfrm>
            <a:off x="-4791" y="6572272"/>
            <a:ext cx="9144000" cy="738664"/>
          </a:xfrm>
          <a:prstGeom prst="rect">
            <a:avLst/>
          </a:prstGeom>
          <a:noFill/>
        </p:spPr>
        <p:txBody>
          <a:bodyPr wrap="square" rtlCol="0">
            <a:spAutoFit/>
          </a:bodyPr>
          <a:lstStyle/>
          <a:p>
            <a:pPr lvl="0"/>
            <a:r>
              <a:rPr lang="fr-FR" sz="1300" b="1" i="1" dirty="0">
                <a:latin typeface="Book Antiqua" panose="02040602050305030304" pitchFamily="18" charset="0"/>
              </a:rPr>
              <a:t>CHAKOUR FARIDA   &amp;  KEDDARI NOUR EL IMENE           Formalisation du protocole </a:t>
            </a:r>
            <a:r>
              <a:rPr lang="fr-FR" sz="1300" b="1" i="1" dirty="0" err="1">
                <a:latin typeface="Book Antiqua" panose="02040602050305030304" pitchFamily="18" charset="0"/>
              </a:rPr>
              <a:t>Contract</a:t>
            </a:r>
            <a:r>
              <a:rPr lang="fr-FR" sz="1300" b="1" i="1" dirty="0">
                <a:latin typeface="Book Antiqua" panose="02040602050305030304" pitchFamily="18" charset="0"/>
              </a:rPr>
              <a:t>- Net à l’aide de Maude</a:t>
            </a:r>
            <a:endParaRPr lang="fr-FR" sz="1300" dirty="0">
              <a:latin typeface="Book Antiqua" panose="02040602050305030304" pitchFamily="18" charset="0"/>
            </a:endParaRPr>
          </a:p>
          <a:p>
            <a:endParaRPr lang="fr-FR" sz="1100" b="1" i="1" dirty="0" smtClean="0">
              <a:effectLst>
                <a:outerShdw blurRad="38100" dist="38100" dir="2700000" algn="tl">
                  <a:srgbClr val="000000">
                    <a:alpha val="43137"/>
                  </a:srgbClr>
                </a:outerShdw>
              </a:effectLst>
              <a:latin typeface="Book Antiqua" pitchFamily="18" charset="0"/>
            </a:endParaRPr>
          </a:p>
          <a:p>
            <a:endParaRPr lang="fr-FR" dirty="0"/>
          </a:p>
        </p:txBody>
      </p:sp>
      <p:sp>
        <p:nvSpPr>
          <p:cNvPr id="19" name="Rectangle 18"/>
          <p:cNvSpPr/>
          <p:nvPr/>
        </p:nvSpPr>
        <p:spPr>
          <a:xfrm>
            <a:off x="0" y="6500834"/>
            <a:ext cx="9144000" cy="714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38" name="Group 53"/>
          <p:cNvGrpSpPr>
            <a:grpSpLocks/>
          </p:cNvGrpSpPr>
          <p:nvPr/>
        </p:nvGrpSpPr>
        <p:grpSpPr bwMode="auto">
          <a:xfrm>
            <a:off x="2071670" y="285728"/>
            <a:ext cx="381000" cy="381000"/>
            <a:chOff x="2078" y="1680"/>
            <a:chExt cx="1615" cy="1615"/>
          </a:xfrm>
          <a:solidFill>
            <a:srgbClr val="78DAC3"/>
          </a:solidFill>
        </p:grpSpPr>
        <p:sp>
          <p:nvSpPr>
            <p:cNvPr id="40" name="Oval 54"/>
            <p:cNvSpPr>
              <a:spLocks noChangeArrowheads="1"/>
            </p:cNvSpPr>
            <p:nvPr/>
          </p:nvSpPr>
          <p:spPr bwMode="gray">
            <a:xfrm>
              <a:off x="2078" y="1680"/>
              <a:ext cx="1615" cy="161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41" name="Oval 55"/>
            <p:cNvSpPr>
              <a:spLocks noChangeArrowheads="1"/>
            </p:cNvSpPr>
            <p:nvPr/>
          </p:nvSpPr>
          <p:spPr bwMode="gray">
            <a:xfrm>
              <a:off x="2170" y="1771"/>
              <a:ext cx="1430" cy="1430"/>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42" name="Oval 56"/>
            <p:cNvSpPr>
              <a:spLocks noChangeArrowheads="1"/>
            </p:cNvSpPr>
            <p:nvPr/>
          </p:nvSpPr>
          <p:spPr bwMode="gray">
            <a:xfrm>
              <a:off x="2253" y="1855"/>
              <a:ext cx="1265" cy="126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pPr>
                <a:defRPr/>
              </a:pPr>
              <a:endParaRPr lang="fr-FR"/>
            </a:p>
          </p:txBody>
        </p:sp>
        <p:sp>
          <p:nvSpPr>
            <p:cNvPr id="43" name="Oval 57"/>
            <p:cNvSpPr>
              <a:spLocks noChangeArrowheads="1"/>
            </p:cNvSpPr>
            <p:nvPr/>
          </p:nvSpPr>
          <p:spPr bwMode="gray">
            <a:xfrm>
              <a:off x="2254" y="1856"/>
              <a:ext cx="1262" cy="126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endParaRPr lang="fr-FR"/>
            </a:p>
          </p:txBody>
        </p:sp>
        <p:sp>
          <p:nvSpPr>
            <p:cNvPr id="44" name="Oval 58"/>
            <p:cNvSpPr>
              <a:spLocks noChangeArrowheads="1"/>
            </p:cNvSpPr>
            <p:nvPr/>
          </p:nvSpPr>
          <p:spPr bwMode="gray">
            <a:xfrm>
              <a:off x="2334" y="1936"/>
              <a:ext cx="1097" cy="110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anchor="ctr">
              <a:spAutoFit/>
            </a:bodyPr>
            <a:lstStyle/>
            <a:p>
              <a:pPr>
                <a:defRPr/>
              </a:pPr>
              <a:endParaRPr lang="fr-FR"/>
            </a:p>
          </p:txBody>
        </p:sp>
      </p:grpSp>
      <p:sp>
        <p:nvSpPr>
          <p:cNvPr id="17" name="ZoneTexte 16"/>
          <p:cNvSpPr txBox="1"/>
          <p:nvPr/>
        </p:nvSpPr>
        <p:spPr>
          <a:xfrm>
            <a:off x="1035819" y="1475895"/>
            <a:ext cx="7572428" cy="665823"/>
          </a:xfrm>
          <a:prstGeom prst="rect">
            <a:avLst/>
          </a:prstGeom>
          <a:noFill/>
        </p:spPr>
        <p:txBody>
          <a:bodyPr wrap="square" rtlCol="0">
            <a:spAutoFit/>
          </a:bodyPr>
          <a:lstStyle/>
          <a:p>
            <a:pPr algn="just">
              <a:lnSpc>
                <a:spcPct val="250000"/>
              </a:lnSpc>
              <a:buClr>
                <a:schemeClr val="tx1">
                  <a:lumMod val="95000"/>
                  <a:lumOff val="5000"/>
                </a:schemeClr>
              </a:buClr>
              <a:buSzPct val="115000"/>
            </a:pPr>
            <a:r>
              <a:rPr lang="fr-FR" dirty="0"/>
              <a:t>recherche très vaste et très </a:t>
            </a:r>
            <a:r>
              <a:rPr lang="fr-FR" dirty="0" smtClean="0"/>
              <a:t>actif.</a:t>
            </a:r>
            <a:endParaRPr lang="fr-FR" dirty="0"/>
          </a:p>
        </p:txBody>
      </p:sp>
      <p:sp>
        <p:nvSpPr>
          <p:cNvPr id="20" name="Espace réservé du numéro de diapositive 19"/>
          <p:cNvSpPr>
            <a:spLocks noGrp="1"/>
          </p:cNvSpPr>
          <p:nvPr>
            <p:ph type="sldNum" sz="quarter" idx="12"/>
          </p:nvPr>
        </p:nvSpPr>
        <p:spPr>
          <a:xfrm>
            <a:off x="8143900" y="5715016"/>
            <a:ext cx="609600" cy="517524"/>
          </a:xfrm>
        </p:spPr>
        <p:txBody>
          <a:bodyPr/>
          <a:lstStyle/>
          <a:p>
            <a:fld id="{AFD5866A-C2A5-4EBD-9128-4DB3B427EABF}" type="slidenum">
              <a:rPr lang="fr-FR" smtClean="0"/>
              <a:pPr/>
              <a:t>4</a:t>
            </a:fld>
            <a:endParaRPr lang="fr-FR"/>
          </a:p>
        </p:txBody>
      </p:sp>
      <p:sp>
        <p:nvSpPr>
          <p:cNvPr id="21" name="Rectangle 20"/>
          <p:cNvSpPr/>
          <p:nvPr/>
        </p:nvSpPr>
        <p:spPr>
          <a:xfrm>
            <a:off x="7884368" y="2"/>
            <a:ext cx="1259632" cy="346120"/>
          </a:xfrm>
          <a:prstGeom prst="rect">
            <a:avLst/>
          </a:prstGeom>
          <a:solidFill>
            <a:srgbClr val="78DAC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SMA</a:t>
            </a:r>
            <a:endParaRPr lang="fr-FR" dirty="0"/>
          </a:p>
        </p:txBody>
      </p:sp>
      <p:sp>
        <p:nvSpPr>
          <p:cNvPr id="3" name="Rectangle 2"/>
          <p:cNvSpPr/>
          <p:nvPr/>
        </p:nvSpPr>
        <p:spPr>
          <a:xfrm>
            <a:off x="809563" y="2294324"/>
            <a:ext cx="7943937" cy="923330"/>
          </a:xfrm>
          <a:prstGeom prst="rect">
            <a:avLst/>
          </a:prstGeom>
        </p:spPr>
        <p:txBody>
          <a:bodyPr wrap="square">
            <a:spAutoFit/>
          </a:bodyPr>
          <a:lstStyle/>
          <a:p>
            <a:pPr marL="285750" indent="-285750">
              <a:buFont typeface="Wingdings" panose="05000000000000000000" pitchFamily="2" charset="2"/>
              <a:buChar char="Ø"/>
            </a:pPr>
            <a:r>
              <a:rPr lang="fr-FR" dirty="0" smtClean="0">
                <a:latin typeface="Times New Roman" panose="02020603050405020304" pitchFamily="18" charset="0"/>
                <a:ea typeface="Calibri" panose="020F0502020204030204" pitchFamily="34" charset="0"/>
              </a:rPr>
              <a:t> </a:t>
            </a:r>
            <a:r>
              <a:rPr lang="fr-FR" dirty="0">
                <a:latin typeface="Times New Roman" panose="02020603050405020304" pitchFamily="18" charset="0"/>
                <a:ea typeface="Calibri" panose="020F0502020204030204" pitchFamily="34" charset="0"/>
              </a:rPr>
              <a:t>Les protocoles d’interaction sont introduits dans les Systèmes Multi-Agents dans le but de faciliter la spécification et l’implémentation de l’interaction entre les agents.</a:t>
            </a:r>
            <a:endParaRPr lang="fr-FR" dirty="0"/>
          </a:p>
        </p:txBody>
      </p:sp>
      <p:sp>
        <p:nvSpPr>
          <p:cNvPr id="4" name="Rectangle 3"/>
          <p:cNvSpPr/>
          <p:nvPr/>
        </p:nvSpPr>
        <p:spPr>
          <a:xfrm>
            <a:off x="714348" y="3563144"/>
            <a:ext cx="8039152" cy="923330"/>
          </a:xfrm>
          <a:prstGeom prst="rect">
            <a:avLst/>
          </a:prstGeom>
        </p:spPr>
        <p:txBody>
          <a:bodyPr wrap="square">
            <a:spAutoFit/>
          </a:bodyPr>
          <a:lstStyle/>
          <a:p>
            <a:pPr marL="285750" indent="-285750" algn="just">
              <a:lnSpc>
                <a:spcPct val="150000"/>
              </a:lnSpc>
              <a:spcAft>
                <a:spcPts val="600"/>
              </a:spcAft>
              <a:buFont typeface="Wingdings" panose="05000000000000000000" pitchFamily="2" charset="2"/>
              <a:buChar char="Ø"/>
            </a:pPr>
            <a:r>
              <a:rPr lang="fr-FR" i="1"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fr-FR" dirty="0">
                <a:latin typeface="Times New Roman" panose="02020603050405020304" pitchFamily="18" charset="0"/>
                <a:ea typeface="Calibri" panose="020F0502020204030204" pitchFamily="34" charset="0"/>
              </a:rPr>
              <a:t>L’objectif de notre travail est </a:t>
            </a:r>
            <a:r>
              <a:rPr lang="fr-FR" b="1" dirty="0">
                <a:latin typeface="Times New Roman" panose="02020603050405020304" pitchFamily="18" charset="0"/>
                <a:ea typeface="Calibri" panose="020F0502020204030204" pitchFamily="34" charset="0"/>
              </a:rPr>
              <a:t>la formalisation du protocole d’interaction Contract-Net en utilisant le langage de spécification formelle Maude</a:t>
            </a:r>
            <a:r>
              <a:rPr lang="fr-FR" i="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fr-FR"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4"/>
          <p:cNvSpPr/>
          <p:nvPr/>
        </p:nvSpPr>
        <p:spPr>
          <a:xfrm>
            <a:off x="809564" y="4649348"/>
            <a:ext cx="7943936" cy="923330"/>
          </a:xfrm>
          <a:prstGeom prst="rect">
            <a:avLst/>
          </a:prstGeom>
        </p:spPr>
        <p:txBody>
          <a:bodyPr wrap="square">
            <a:spAutoFit/>
          </a:bodyPr>
          <a:lstStyle/>
          <a:p>
            <a:pPr marL="285750" indent="-285750">
              <a:buFont typeface="Wingdings" panose="05000000000000000000" pitchFamily="2" charset="2"/>
              <a:buChar char="Ø"/>
            </a:pPr>
            <a:r>
              <a:rPr lang="fr-FR" dirty="0">
                <a:latin typeface="Times New Roman" panose="02020603050405020304" pitchFamily="18" charset="0"/>
                <a:ea typeface="Calibri" panose="020F0502020204030204" pitchFamily="34" charset="0"/>
              </a:rPr>
              <a:t>La démarche qu'on a suivie consiste à étudier d’abord les Systèmes Multi-Agents et les principaux protocoles d’interaction standardisés par FIPA, plus particulièrement le protocole d’interaction Contract-Net</a:t>
            </a:r>
          </a:p>
        </p:txBody>
      </p:sp>
      <p:pic>
        <p:nvPicPr>
          <p:cNvPr id="2" name="Imag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347" y="-1242"/>
            <a:ext cx="2086673" cy="147713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8" presetClass="entr" presetSubtype="16" fill="hold" nodeType="with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diamond(in)">
                                      <p:cBhvr>
                                        <p:cTn id="11" dur="2000"/>
                                        <p:tgtEl>
                                          <p:spTgt spid="38"/>
                                        </p:tgtEl>
                                      </p:cBhvr>
                                    </p:animEffect>
                                  </p:childTnLst>
                                </p:cTn>
                              </p:par>
                              <p:par>
                                <p:cTn id="12" presetID="2" presetClass="entr" presetSubtype="1" fill="hold" grpId="1" nodeType="withEffect">
                                  <p:stCondLst>
                                    <p:cond delay="1000"/>
                                  </p:stCondLst>
                                  <p:childTnLst>
                                    <p:set>
                                      <p:cBhvr>
                                        <p:cTn id="13" dur="1" fill="hold">
                                          <p:stCondLst>
                                            <p:cond delay="0"/>
                                          </p:stCondLst>
                                        </p:cTn>
                                        <p:tgtEl>
                                          <p:spTgt spid="30"/>
                                        </p:tgtEl>
                                        <p:attrNameLst>
                                          <p:attrName>style.visibility</p:attrName>
                                        </p:attrNameLst>
                                      </p:cBhvr>
                                      <p:to>
                                        <p:strVal val="visible"/>
                                      </p:to>
                                    </p:set>
                                    <p:anim calcmode="lin" valueType="num">
                                      <p:cBhvr additive="base">
                                        <p:cTn id="14" dur="500" fill="hold"/>
                                        <p:tgtEl>
                                          <p:spTgt spid="30"/>
                                        </p:tgtEl>
                                        <p:attrNameLst>
                                          <p:attrName>ppt_x</p:attrName>
                                        </p:attrNameLst>
                                      </p:cBhvr>
                                      <p:tavLst>
                                        <p:tav tm="0">
                                          <p:val>
                                            <p:strVal val="#ppt_x"/>
                                          </p:val>
                                        </p:tav>
                                        <p:tav tm="100000">
                                          <p:val>
                                            <p:strVal val="#ppt_x"/>
                                          </p:val>
                                        </p:tav>
                                      </p:tavLst>
                                    </p:anim>
                                    <p:anim calcmode="lin" valueType="num">
                                      <p:cBhvr additive="base">
                                        <p:cTn id="15" dur="500" fill="hold"/>
                                        <p:tgtEl>
                                          <p:spTgt spid="30"/>
                                        </p:tgtEl>
                                        <p:attrNameLst>
                                          <p:attrName>ppt_y</p:attrName>
                                        </p:attrNameLst>
                                      </p:cBhvr>
                                      <p:tavLst>
                                        <p:tav tm="0">
                                          <p:val>
                                            <p:strVal val="0-#ppt_h/2"/>
                                          </p:val>
                                        </p:tav>
                                        <p:tav tm="100000">
                                          <p:val>
                                            <p:strVal val="#ppt_y"/>
                                          </p:val>
                                        </p:tav>
                                      </p:tavLst>
                                    </p:anim>
                                  </p:childTnLst>
                                </p:cTn>
                              </p:par>
                              <p:par>
                                <p:cTn id="16" presetID="12" presetClass="entr" presetSubtype="8" fill="hold" grpId="0" nodeType="withEffect">
                                  <p:stCondLst>
                                    <p:cond delay="1000"/>
                                  </p:stCondLst>
                                  <p:childTnLst>
                                    <p:set>
                                      <p:cBhvr>
                                        <p:cTn id="17" dur="1" fill="hold">
                                          <p:stCondLst>
                                            <p:cond delay="0"/>
                                          </p:stCondLst>
                                        </p:cTn>
                                        <p:tgtEl>
                                          <p:spTgt spid="31"/>
                                        </p:tgtEl>
                                        <p:attrNameLst>
                                          <p:attrName>style.visibility</p:attrName>
                                        </p:attrNameLst>
                                      </p:cBhvr>
                                      <p:to>
                                        <p:strVal val="visible"/>
                                      </p:to>
                                    </p:set>
                                    <p:animEffect transition="in" filter="slide(fromLeft)">
                                      <p:cBhvr>
                                        <p:cTn id="18" dur="2000"/>
                                        <p:tgtEl>
                                          <p:spTgt spid="31"/>
                                        </p:tgtEl>
                                      </p:cBhvr>
                                    </p:animEffect>
                                  </p:childTnLst>
                                </p:cTn>
                              </p:par>
                              <p:par>
                                <p:cTn id="19" presetID="2" presetClass="entr" presetSubtype="2" fill="hold" grpId="0" nodeType="withEffect">
                                  <p:stCondLst>
                                    <p:cond delay="100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2000" fill="hold"/>
                                        <p:tgtEl>
                                          <p:spTgt spid="17"/>
                                        </p:tgtEl>
                                        <p:attrNameLst>
                                          <p:attrName>ppt_x</p:attrName>
                                        </p:attrNameLst>
                                      </p:cBhvr>
                                      <p:tavLst>
                                        <p:tav tm="0">
                                          <p:val>
                                            <p:strVal val="1+#ppt_w/2"/>
                                          </p:val>
                                        </p:tav>
                                        <p:tav tm="100000">
                                          <p:val>
                                            <p:strVal val="#ppt_x"/>
                                          </p:val>
                                        </p:tav>
                                      </p:tavLst>
                                    </p:anim>
                                    <p:anim calcmode="lin" valueType="num">
                                      <p:cBhvr additive="base">
                                        <p:cTn id="22" dur="20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1" animBg="1"/>
      <p:bldP spid="31" grpId="0"/>
      <p:bldP spid="18" grpId="1"/>
      <p:bldP spid="19" grpId="1" animBg="1"/>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ZoneTexte 36"/>
          <p:cNvSpPr txBox="1"/>
          <p:nvPr/>
        </p:nvSpPr>
        <p:spPr>
          <a:xfrm>
            <a:off x="2987824" y="1069545"/>
            <a:ext cx="8215371" cy="458972"/>
          </a:xfrm>
          <a:prstGeom prst="rect">
            <a:avLst/>
          </a:prstGeom>
          <a:noFill/>
        </p:spPr>
        <p:txBody>
          <a:bodyPr wrap="square" rtlCol="0">
            <a:spAutoFit/>
          </a:bodyPr>
          <a:lstStyle/>
          <a:p>
            <a:pPr>
              <a:lnSpc>
                <a:spcPct val="150000"/>
              </a:lnSpc>
              <a:buSzPct val="115000"/>
              <a:buFont typeface="Wingdings" pitchFamily="2" charset="2"/>
              <a:buChar char="v"/>
            </a:pPr>
            <a:r>
              <a:rPr lang="fr-FR" dirty="0"/>
              <a:t> </a:t>
            </a:r>
            <a:r>
              <a:rPr lang="fr-FR" dirty="0" smtClean="0"/>
              <a:t> </a:t>
            </a:r>
            <a:r>
              <a:rPr lang="fr-FR" b="1" dirty="0"/>
              <a:t>L’approche Agent</a:t>
            </a:r>
            <a:endParaRPr lang="fr-FR" b="1" dirty="0">
              <a:latin typeface="Cooper Black" pitchFamily="18" charset="0"/>
            </a:endParaRPr>
          </a:p>
        </p:txBody>
      </p:sp>
      <p:sp>
        <p:nvSpPr>
          <p:cNvPr id="19" name="ZoneTexte 18"/>
          <p:cNvSpPr txBox="1"/>
          <p:nvPr/>
        </p:nvSpPr>
        <p:spPr>
          <a:xfrm>
            <a:off x="664304" y="1454527"/>
            <a:ext cx="7643867" cy="1115947"/>
          </a:xfrm>
          <a:prstGeom prst="rect">
            <a:avLst/>
          </a:prstGeom>
          <a:noFill/>
        </p:spPr>
        <p:txBody>
          <a:bodyPr wrap="square" rtlCol="0">
            <a:spAutoFit/>
          </a:bodyPr>
          <a:lstStyle/>
          <a:p>
            <a:pPr marL="285750" indent="-285750" algn="just">
              <a:lnSpc>
                <a:spcPct val="200000"/>
              </a:lnSpc>
              <a:buFont typeface="Wingdings" panose="05000000000000000000" pitchFamily="2" charset="2"/>
              <a:buChar char="v"/>
            </a:pPr>
            <a:r>
              <a:rPr lang="fr-FR" b="1" dirty="0"/>
              <a:t>Agent vs Objet </a:t>
            </a:r>
          </a:p>
          <a:p>
            <a:pPr algn="just">
              <a:lnSpc>
                <a:spcPct val="200000"/>
              </a:lnSpc>
            </a:pPr>
            <a:endParaRPr lang="fr-FR" b="1" dirty="0"/>
          </a:p>
        </p:txBody>
      </p:sp>
      <p:sp>
        <p:nvSpPr>
          <p:cNvPr id="21" name="Rectangle 20"/>
          <p:cNvSpPr/>
          <p:nvPr/>
        </p:nvSpPr>
        <p:spPr>
          <a:xfrm>
            <a:off x="0" y="6500834"/>
            <a:ext cx="9144000" cy="714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Organigramme : Terminateur 29"/>
          <p:cNvSpPr/>
          <p:nvPr/>
        </p:nvSpPr>
        <p:spPr>
          <a:xfrm>
            <a:off x="2500298" y="285728"/>
            <a:ext cx="4929223" cy="428604"/>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dirty="0" smtClean="0"/>
              <a:t>Les Systèmes Multi-Agents  </a:t>
            </a:r>
            <a:endParaRPr lang="fr-FR" b="1" i="1" dirty="0"/>
          </a:p>
        </p:txBody>
      </p:sp>
      <p:grpSp>
        <p:nvGrpSpPr>
          <p:cNvPr id="22" name="Group 53"/>
          <p:cNvGrpSpPr>
            <a:grpSpLocks/>
          </p:cNvGrpSpPr>
          <p:nvPr/>
        </p:nvGrpSpPr>
        <p:grpSpPr bwMode="auto">
          <a:xfrm>
            <a:off x="2071670" y="285728"/>
            <a:ext cx="381000" cy="381000"/>
            <a:chOff x="2078" y="1680"/>
            <a:chExt cx="1615" cy="1615"/>
          </a:xfrm>
          <a:solidFill>
            <a:srgbClr val="78DAC3"/>
          </a:solidFill>
        </p:grpSpPr>
        <p:sp>
          <p:nvSpPr>
            <p:cNvPr id="29" name="Oval 54"/>
            <p:cNvSpPr>
              <a:spLocks noChangeArrowheads="1"/>
            </p:cNvSpPr>
            <p:nvPr/>
          </p:nvSpPr>
          <p:spPr bwMode="gray">
            <a:xfrm>
              <a:off x="2078" y="1680"/>
              <a:ext cx="1615" cy="161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30" name="Oval 55"/>
            <p:cNvSpPr>
              <a:spLocks noChangeArrowheads="1"/>
            </p:cNvSpPr>
            <p:nvPr/>
          </p:nvSpPr>
          <p:spPr bwMode="gray">
            <a:xfrm>
              <a:off x="2170" y="1771"/>
              <a:ext cx="1430" cy="1430"/>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31" name="Oval 56"/>
            <p:cNvSpPr>
              <a:spLocks noChangeArrowheads="1"/>
            </p:cNvSpPr>
            <p:nvPr/>
          </p:nvSpPr>
          <p:spPr bwMode="gray">
            <a:xfrm>
              <a:off x="2253" y="1855"/>
              <a:ext cx="1265" cy="126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pPr>
                <a:defRPr/>
              </a:pPr>
              <a:endParaRPr lang="fr-FR"/>
            </a:p>
          </p:txBody>
        </p:sp>
        <p:sp>
          <p:nvSpPr>
            <p:cNvPr id="32" name="Oval 57"/>
            <p:cNvSpPr>
              <a:spLocks noChangeArrowheads="1"/>
            </p:cNvSpPr>
            <p:nvPr/>
          </p:nvSpPr>
          <p:spPr bwMode="gray">
            <a:xfrm>
              <a:off x="2254" y="1856"/>
              <a:ext cx="1262" cy="126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endParaRPr lang="fr-FR"/>
            </a:p>
          </p:txBody>
        </p:sp>
        <p:sp>
          <p:nvSpPr>
            <p:cNvPr id="33" name="Oval 58"/>
            <p:cNvSpPr>
              <a:spLocks noChangeArrowheads="1"/>
            </p:cNvSpPr>
            <p:nvPr/>
          </p:nvSpPr>
          <p:spPr bwMode="gray">
            <a:xfrm>
              <a:off x="2334" y="1936"/>
              <a:ext cx="1097" cy="110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anchor="ctr">
              <a:spAutoFit/>
            </a:bodyPr>
            <a:lstStyle/>
            <a:p>
              <a:pPr>
                <a:defRPr/>
              </a:pPr>
              <a:endParaRPr lang="fr-FR"/>
            </a:p>
          </p:txBody>
        </p:sp>
      </p:grpSp>
      <p:sp>
        <p:nvSpPr>
          <p:cNvPr id="16" name="Espace réservé du numéro de diapositive 15"/>
          <p:cNvSpPr>
            <a:spLocks noGrp="1"/>
          </p:cNvSpPr>
          <p:nvPr>
            <p:ph type="sldNum" sz="quarter" idx="12"/>
          </p:nvPr>
        </p:nvSpPr>
        <p:spPr>
          <a:xfrm>
            <a:off x="8143900" y="5715016"/>
            <a:ext cx="609600" cy="517524"/>
          </a:xfrm>
        </p:spPr>
        <p:txBody>
          <a:bodyPr/>
          <a:lstStyle/>
          <a:p>
            <a:fld id="{AFD5866A-C2A5-4EBD-9128-4DB3B427EABF}" type="slidenum">
              <a:rPr lang="fr-FR" smtClean="0"/>
              <a:pPr/>
              <a:t>5</a:t>
            </a:fld>
            <a:endParaRPr lang="fr-FR"/>
          </a:p>
        </p:txBody>
      </p:sp>
      <p:sp>
        <p:nvSpPr>
          <p:cNvPr id="17" name="ZoneTexte 17"/>
          <p:cNvSpPr txBox="1"/>
          <p:nvPr/>
        </p:nvSpPr>
        <p:spPr>
          <a:xfrm>
            <a:off x="0" y="6572272"/>
            <a:ext cx="9144000" cy="569387"/>
          </a:xfrm>
          <a:prstGeom prst="rect">
            <a:avLst/>
          </a:prstGeom>
          <a:noFill/>
        </p:spPr>
        <p:txBody>
          <a:bodyPr wrap="square" rtlCol="0">
            <a:spAutoFit/>
          </a:bodyPr>
          <a:lstStyle/>
          <a:p>
            <a:pPr lvl="0"/>
            <a:r>
              <a:rPr lang="fr-FR" sz="1300" b="1" i="1" dirty="0">
                <a:latin typeface="Book Antiqua" panose="02040602050305030304" pitchFamily="18" charset="0"/>
              </a:rPr>
              <a:t>CHAKOUR FARIDA   &amp;  KEDDARI NOUR EL IMENE           Formalisation du protocole </a:t>
            </a:r>
            <a:r>
              <a:rPr lang="fr-FR" sz="1300" b="1" i="1" dirty="0" err="1">
                <a:latin typeface="Book Antiqua" panose="02040602050305030304" pitchFamily="18" charset="0"/>
              </a:rPr>
              <a:t>Contract</a:t>
            </a:r>
            <a:r>
              <a:rPr lang="fr-FR" sz="1300" b="1" i="1" dirty="0">
                <a:latin typeface="Book Antiqua" panose="02040602050305030304" pitchFamily="18" charset="0"/>
              </a:rPr>
              <a:t>- Net à l’aide de Maude</a:t>
            </a:r>
            <a:endParaRPr lang="fr-FR" sz="1300" dirty="0">
              <a:latin typeface="Book Antiqua" panose="02040602050305030304" pitchFamily="18" charset="0"/>
            </a:endParaRPr>
          </a:p>
          <a:p>
            <a:endParaRPr lang="fr-FR" dirty="0"/>
          </a:p>
        </p:txBody>
      </p:sp>
      <p:sp>
        <p:nvSpPr>
          <p:cNvPr id="3" name="Rectangle 2"/>
          <p:cNvSpPr/>
          <p:nvPr/>
        </p:nvSpPr>
        <p:spPr>
          <a:xfrm>
            <a:off x="7884368" y="2"/>
            <a:ext cx="1259632" cy="346120"/>
          </a:xfrm>
          <a:prstGeom prst="rect">
            <a:avLst/>
          </a:prstGeom>
          <a:solidFill>
            <a:srgbClr val="78DAC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SMA</a:t>
            </a:r>
            <a:endParaRPr lang="fr-FR" dirty="0"/>
          </a:p>
        </p:txBody>
      </p:sp>
      <p:pic>
        <p:nvPicPr>
          <p:cNvPr id="20" name="Image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347" y="-1242"/>
            <a:ext cx="2086673" cy="141884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4" name="Image 23"/>
          <p:cNvPicPr/>
          <p:nvPr/>
        </p:nvPicPr>
        <p:blipFill>
          <a:blip r:embed="rId4">
            <a:extLst>
              <a:ext uri="{28A0092B-C50C-407E-A947-70E740481C1C}">
                <a14:useLocalDpi xmlns:a14="http://schemas.microsoft.com/office/drawing/2010/main" val="0"/>
              </a:ext>
            </a:extLst>
          </a:blip>
          <a:stretch>
            <a:fillRect/>
          </a:stretch>
        </p:blipFill>
        <p:spPr>
          <a:xfrm>
            <a:off x="632220" y="2205402"/>
            <a:ext cx="7244308" cy="40271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8665653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2" presetClass="entr" presetSubtype="12" fill="hold" nodeType="withEffect">
                                  <p:stCondLst>
                                    <p:cond delay="0"/>
                                  </p:stCondLst>
                                  <p:childTnLst>
                                    <p:set>
                                      <p:cBhvr>
                                        <p:cTn id="8" dur="1" fill="hold">
                                          <p:stCondLst>
                                            <p:cond delay="0"/>
                                          </p:stCondLst>
                                        </p:cTn>
                                        <p:tgtEl>
                                          <p:spTgt spid="22"/>
                                        </p:tgtEl>
                                        <p:attrNameLst>
                                          <p:attrName>style.visibility</p:attrName>
                                        </p:attrNameLst>
                                      </p:cBhvr>
                                      <p:to>
                                        <p:strVal val="visible"/>
                                      </p:to>
                                    </p:set>
                                    <p:anim calcmode="lin" valueType="num">
                                      <p:cBhvr additive="base">
                                        <p:cTn id="9" dur="2000" fill="hold"/>
                                        <p:tgtEl>
                                          <p:spTgt spid="22"/>
                                        </p:tgtEl>
                                        <p:attrNameLst>
                                          <p:attrName>ppt_x</p:attrName>
                                        </p:attrNameLst>
                                      </p:cBhvr>
                                      <p:tavLst>
                                        <p:tav tm="0">
                                          <p:val>
                                            <p:strVal val="0-#ppt_w/2"/>
                                          </p:val>
                                        </p:tav>
                                        <p:tav tm="100000">
                                          <p:val>
                                            <p:strVal val="#ppt_x"/>
                                          </p:val>
                                        </p:tav>
                                      </p:tavLst>
                                    </p:anim>
                                    <p:anim calcmode="lin" valueType="num">
                                      <p:cBhvr additive="base">
                                        <p:cTn id="10" dur="2000" fill="hold"/>
                                        <p:tgtEl>
                                          <p:spTgt spid="22"/>
                                        </p:tgtEl>
                                        <p:attrNameLst>
                                          <p:attrName>ppt_y</p:attrName>
                                        </p:attrNameLst>
                                      </p:cBhvr>
                                      <p:tavLst>
                                        <p:tav tm="0">
                                          <p:val>
                                            <p:strVal val="1+#ppt_h/2"/>
                                          </p:val>
                                        </p:tav>
                                        <p:tav tm="100000">
                                          <p:val>
                                            <p:strVal val="#ppt_y"/>
                                          </p:val>
                                        </p:tav>
                                      </p:tavLst>
                                    </p:anim>
                                  </p:childTnLst>
                                </p:cTn>
                              </p:par>
                              <p:par>
                                <p:cTn id="11" presetID="2" presetClass="entr" presetSubtype="9"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2000" fill="hold"/>
                                        <p:tgtEl>
                                          <p:spTgt spid="23"/>
                                        </p:tgtEl>
                                        <p:attrNameLst>
                                          <p:attrName>ppt_x</p:attrName>
                                        </p:attrNameLst>
                                      </p:cBhvr>
                                      <p:tavLst>
                                        <p:tav tm="0">
                                          <p:val>
                                            <p:strVal val="0-#ppt_w/2"/>
                                          </p:val>
                                        </p:tav>
                                        <p:tav tm="100000">
                                          <p:val>
                                            <p:strVal val="#ppt_x"/>
                                          </p:val>
                                        </p:tav>
                                      </p:tavLst>
                                    </p:anim>
                                    <p:anim calcmode="lin" valueType="num">
                                      <p:cBhvr additive="base">
                                        <p:cTn id="14" dur="2000" fill="hold"/>
                                        <p:tgtEl>
                                          <p:spTgt spid="23"/>
                                        </p:tgtEl>
                                        <p:attrNameLst>
                                          <p:attrName>ppt_y</p:attrName>
                                        </p:attrNameLst>
                                      </p:cBhvr>
                                      <p:tavLst>
                                        <p:tav tm="0">
                                          <p:val>
                                            <p:strVal val="0-#ppt_h/2"/>
                                          </p:val>
                                        </p:tav>
                                        <p:tav tm="100000">
                                          <p:val>
                                            <p:strVal val="#ppt_y"/>
                                          </p:val>
                                        </p:tav>
                                      </p:tavLst>
                                    </p:anim>
                                  </p:childTnLst>
                                </p:cTn>
                              </p:par>
                              <p:par>
                                <p:cTn id="15" presetID="2" presetClass="entr" presetSubtype="3" fill="hold" grpId="0" nodeType="withEffect">
                                  <p:stCondLst>
                                    <p:cond delay="1000"/>
                                  </p:stCondLst>
                                  <p:childTnLst>
                                    <p:set>
                                      <p:cBhvr>
                                        <p:cTn id="16" dur="1" fill="hold">
                                          <p:stCondLst>
                                            <p:cond delay="0"/>
                                          </p:stCondLst>
                                        </p:cTn>
                                        <p:tgtEl>
                                          <p:spTgt spid="37"/>
                                        </p:tgtEl>
                                        <p:attrNameLst>
                                          <p:attrName>style.visibility</p:attrName>
                                        </p:attrNameLst>
                                      </p:cBhvr>
                                      <p:to>
                                        <p:strVal val="visible"/>
                                      </p:to>
                                    </p:set>
                                    <p:anim calcmode="lin" valueType="num">
                                      <p:cBhvr additive="base">
                                        <p:cTn id="17" dur="2000" fill="hold"/>
                                        <p:tgtEl>
                                          <p:spTgt spid="37"/>
                                        </p:tgtEl>
                                        <p:attrNameLst>
                                          <p:attrName>ppt_x</p:attrName>
                                        </p:attrNameLst>
                                      </p:cBhvr>
                                      <p:tavLst>
                                        <p:tav tm="0">
                                          <p:val>
                                            <p:strVal val="1+#ppt_w/2"/>
                                          </p:val>
                                        </p:tav>
                                        <p:tav tm="100000">
                                          <p:val>
                                            <p:strVal val="#ppt_x"/>
                                          </p:val>
                                        </p:tav>
                                      </p:tavLst>
                                    </p:anim>
                                    <p:anim calcmode="lin" valueType="num">
                                      <p:cBhvr additive="base">
                                        <p:cTn id="18" dur="2000" fill="hold"/>
                                        <p:tgtEl>
                                          <p:spTgt spid="37"/>
                                        </p:tgtEl>
                                        <p:attrNameLst>
                                          <p:attrName>ppt_y</p:attrName>
                                        </p:attrNameLst>
                                      </p:cBhvr>
                                      <p:tavLst>
                                        <p:tav tm="0">
                                          <p:val>
                                            <p:strVal val="0-#ppt_h/2"/>
                                          </p:val>
                                        </p:tav>
                                        <p:tav tm="100000">
                                          <p:val>
                                            <p:strVal val="#ppt_y"/>
                                          </p:val>
                                        </p:tav>
                                      </p:tavLst>
                                    </p:anim>
                                  </p:childTnLst>
                                </p:cTn>
                              </p:par>
                              <p:par>
                                <p:cTn id="19" presetID="31" presetClass="entr" presetSubtype="0" fill="hold" grpId="0" nodeType="withEffect">
                                  <p:stCondLst>
                                    <p:cond delay="1000"/>
                                  </p:stCondLst>
                                  <p:childTnLst>
                                    <p:set>
                                      <p:cBhvr>
                                        <p:cTn id="20" dur="1" fill="hold">
                                          <p:stCondLst>
                                            <p:cond delay="0"/>
                                          </p:stCondLst>
                                        </p:cTn>
                                        <p:tgtEl>
                                          <p:spTgt spid="19"/>
                                        </p:tgtEl>
                                        <p:attrNameLst>
                                          <p:attrName>style.visibility</p:attrName>
                                        </p:attrNameLst>
                                      </p:cBhvr>
                                      <p:to>
                                        <p:strVal val="visible"/>
                                      </p:to>
                                    </p:set>
                                    <p:anim calcmode="lin" valueType="num">
                                      <p:cBhvr>
                                        <p:cTn id="21" dur="3000" fill="hold"/>
                                        <p:tgtEl>
                                          <p:spTgt spid="19"/>
                                        </p:tgtEl>
                                        <p:attrNameLst>
                                          <p:attrName>ppt_w</p:attrName>
                                        </p:attrNameLst>
                                      </p:cBhvr>
                                      <p:tavLst>
                                        <p:tav tm="0">
                                          <p:val>
                                            <p:fltVal val="0"/>
                                          </p:val>
                                        </p:tav>
                                        <p:tav tm="100000">
                                          <p:val>
                                            <p:strVal val="#ppt_w"/>
                                          </p:val>
                                        </p:tav>
                                      </p:tavLst>
                                    </p:anim>
                                    <p:anim calcmode="lin" valueType="num">
                                      <p:cBhvr>
                                        <p:cTn id="22" dur="3000" fill="hold"/>
                                        <p:tgtEl>
                                          <p:spTgt spid="19"/>
                                        </p:tgtEl>
                                        <p:attrNameLst>
                                          <p:attrName>ppt_h</p:attrName>
                                        </p:attrNameLst>
                                      </p:cBhvr>
                                      <p:tavLst>
                                        <p:tav tm="0">
                                          <p:val>
                                            <p:fltVal val="0"/>
                                          </p:val>
                                        </p:tav>
                                        <p:tav tm="100000">
                                          <p:val>
                                            <p:strVal val="#ppt_h"/>
                                          </p:val>
                                        </p:tav>
                                      </p:tavLst>
                                    </p:anim>
                                    <p:anim calcmode="lin" valueType="num">
                                      <p:cBhvr>
                                        <p:cTn id="23" dur="3000" fill="hold"/>
                                        <p:tgtEl>
                                          <p:spTgt spid="19"/>
                                        </p:tgtEl>
                                        <p:attrNameLst>
                                          <p:attrName>style.rotation</p:attrName>
                                        </p:attrNameLst>
                                      </p:cBhvr>
                                      <p:tavLst>
                                        <p:tav tm="0">
                                          <p:val>
                                            <p:fltVal val="90"/>
                                          </p:val>
                                        </p:tav>
                                        <p:tav tm="100000">
                                          <p:val>
                                            <p:fltVal val="0"/>
                                          </p:val>
                                        </p:tav>
                                      </p:tavLst>
                                    </p:anim>
                                    <p:animEffect transition="in" filter="fade">
                                      <p:cBhvr>
                                        <p:cTn id="24" dur="3000"/>
                                        <p:tgtEl>
                                          <p:spTgt spid="19"/>
                                        </p:tgtEl>
                                      </p:cBhvr>
                                    </p:animEffec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19" grpId="0"/>
      <p:bldP spid="21" grpId="0" animBg="1"/>
      <p:bldP spid="23" grpId="0" animBg="1"/>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0" y="6500834"/>
            <a:ext cx="9144000" cy="714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Organigramme : Terminateur 29"/>
          <p:cNvSpPr/>
          <p:nvPr/>
        </p:nvSpPr>
        <p:spPr>
          <a:xfrm>
            <a:off x="2500298" y="285728"/>
            <a:ext cx="4929223" cy="428604"/>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dirty="0" smtClean="0"/>
              <a:t>Les Systèmes Multi-Agents  </a:t>
            </a:r>
            <a:endParaRPr lang="fr-FR" b="1" i="1" dirty="0"/>
          </a:p>
        </p:txBody>
      </p:sp>
      <p:grpSp>
        <p:nvGrpSpPr>
          <p:cNvPr id="22" name="Group 53"/>
          <p:cNvGrpSpPr>
            <a:grpSpLocks/>
          </p:cNvGrpSpPr>
          <p:nvPr/>
        </p:nvGrpSpPr>
        <p:grpSpPr bwMode="auto">
          <a:xfrm>
            <a:off x="2071670" y="285728"/>
            <a:ext cx="381000" cy="381000"/>
            <a:chOff x="2078" y="1680"/>
            <a:chExt cx="1615" cy="1615"/>
          </a:xfrm>
          <a:solidFill>
            <a:srgbClr val="78DAC3"/>
          </a:solidFill>
        </p:grpSpPr>
        <p:sp>
          <p:nvSpPr>
            <p:cNvPr id="29" name="Oval 54"/>
            <p:cNvSpPr>
              <a:spLocks noChangeArrowheads="1"/>
            </p:cNvSpPr>
            <p:nvPr/>
          </p:nvSpPr>
          <p:spPr bwMode="gray">
            <a:xfrm>
              <a:off x="2078" y="1680"/>
              <a:ext cx="1615" cy="161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30" name="Oval 55"/>
            <p:cNvSpPr>
              <a:spLocks noChangeArrowheads="1"/>
            </p:cNvSpPr>
            <p:nvPr/>
          </p:nvSpPr>
          <p:spPr bwMode="gray">
            <a:xfrm>
              <a:off x="2170" y="1771"/>
              <a:ext cx="1430" cy="1430"/>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31" name="Oval 56"/>
            <p:cNvSpPr>
              <a:spLocks noChangeArrowheads="1"/>
            </p:cNvSpPr>
            <p:nvPr/>
          </p:nvSpPr>
          <p:spPr bwMode="gray">
            <a:xfrm>
              <a:off x="2253" y="1855"/>
              <a:ext cx="1265" cy="126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pPr>
                <a:defRPr/>
              </a:pPr>
              <a:endParaRPr lang="fr-FR"/>
            </a:p>
          </p:txBody>
        </p:sp>
        <p:sp>
          <p:nvSpPr>
            <p:cNvPr id="32" name="Oval 57"/>
            <p:cNvSpPr>
              <a:spLocks noChangeArrowheads="1"/>
            </p:cNvSpPr>
            <p:nvPr/>
          </p:nvSpPr>
          <p:spPr bwMode="gray">
            <a:xfrm>
              <a:off x="2254" y="1856"/>
              <a:ext cx="1262" cy="126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endParaRPr lang="fr-FR"/>
            </a:p>
          </p:txBody>
        </p:sp>
        <p:sp>
          <p:nvSpPr>
            <p:cNvPr id="33" name="Oval 58"/>
            <p:cNvSpPr>
              <a:spLocks noChangeArrowheads="1"/>
            </p:cNvSpPr>
            <p:nvPr/>
          </p:nvSpPr>
          <p:spPr bwMode="gray">
            <a:xfrm>
              <a:off x="2334" y="1936"/>
              <a:ext cx="1097" cy="110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anchor="ctr">
              <a:spAutoFit/>
            </a:bodyPr>
            <a:lstStyle/>
            <a:p>
              <a:pPr>
                <a:defRPr/>
              </a:pPr>
              <a:endParaRPr lang="fr-FR"/>
            </a:p>
          </p:txBody>
        </p:sp>
      </p:grpSp>
      <p:sp>
        <p:nvSpPr>
          <p:cNvPr id="16" name="Espace réservé du numéro de diapositive 15"/>
          <p:cNvSpPr>
            <a:spLocks noGrp="1"/>
          </p:cNvSpPr>
          <p:nvPr>
            <p:ph type="sldNum" sz="quarter" idx="12"/>
          </p:nvPr>
        </p:nvSpPr>
        <p:spPr>
          <a:xfrm>
            <a:off x="8143900" y="5715016"/>
            <a:ext cx="609600" cy="517524"/>
          </a:xfrm>
        </p:spPr>
        <p:txBody>
          <a:bodyPr/>
          <a:lstStyle/>
          <a:p>
            <a:fld id="{AFD5866A-C2A5-4EBD-9128-4DB3B427EABF}" type="slidenum">
              <a:rPr lang="fr-FR" smtClean="0"/>
              <a:pPr/>
              <a:t>6</a:t>
            </a:fld>
            <a:endParaRPr lang="fr-FR"/>
          </a:p>
        </p:txBody>
      </p:sp>
      <p:sp>
        <p:nvSpPr>
          <p:cNvPr id="17" name="ZoneTexte 17"/>
          <p:cNvSpPr txBox="1"/>
          <p:nvPr/>
        </p:nvSpPr>
        <p:spPr>
          <a:xfrm>
            <a:off x="0" y="6572272"/>
            <a:ext cx="9144000" cy="569387"/>
          </a:xfrm>
          <a:prstGeom prst="rect">
            <a:avLst/>
          </a:prstGeom>
          <a:noFill/>
        </p:spPr>
        <p:txBody>
          <a:bodyPr wrap="square" rtlCol="0">
            <a:spAutoFit/>
          </a:bodyPr>
          <a:lstStyle/>
          <a:p>
            <a:pPr lvl="0"/>
            <a:r>
              <a:rPr lang="fr-FR" sz="1300" b="1" i="1" dirty="0">
                <a:latin typeface="Book Antiqua" panose="02040602050305030304" pitchFamily="18" charset="0"/>
              </a:rPr>
              <a:t>CHAKOUR FARIDA   &amp;  KEDDARI NOUR EL IMENE           Formalisation du protocole </a:t>
            </a:r>
            <a:r>
              <a:rPr lang="fr-FR" sz="1300" b="1" i="1" dirty="0" err="1">
                <a:latin typeface="Book Antiqua" panose="02040602050305030304" pitchFamily="18" charset="0"/>
              </a:rPr>
              <a:t>Contract</a:t>
            </a:r>
            <a:r>
              <a:rPr lang="fr-FR" sz="1300" b="1" i="1" dirty="0">
                <a:latin typeface="Book Antiqua" panose="02040602050305030304" pitchFamily="18" charset="0"/>
              </a:rPr>
              <a:t>- Net à l’aide de Maude</a:t>
            </a:r>
            <a:endParaRPr lang="fr-FR" sz="1300" dirty="0">
              <a:latin typeface="Book Antiqua" panose="02040602050305030304" pitchFamily="18" charset="0"/>
            </a:endParaRPr>
          </a:p>
          <a:p>
            <a:endParaRPr lang="fr-FR" dirty="0"/>
          </a:p>
        </p:txBody>
      </p:sp>
      <p:sp>
        <p:nvSpPr>
          <p:cNvPr id="3" name="Rectangle 2"/>
          <p:cNvSpPr/>
          <p:nvPr/>
        </p:nvSpPr>
        <p:spPr>
          <a:xfrm>
            <a:off x="7884368" y="2"/>
            <a:ext cx="1259632" cy="346120"/>
          </a:xfrm>
          <a:prstGeom prst="rect">
            <a:avLst/>
          </a:prstGeom>
          <a:solidFill>
            <a:srgbClr val="78DAC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SMA</a:t>
            </a:r>
            <a:endParaRPr lang="fr-FR" dirty="0"/>
          </a:p>
        </p:txBody>
      </p:sp>
      <p:pic>
        <p:nvPicPr>
          <p:cNvPr id="20" name="Image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347" y="-1242"/>
            <a:ext cx="2086673" cy="141884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240502621"/>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2" presetClass="entr" presetSubtype="12" fill="hold" nodeType="withEffect">
                                  <p:stCondLst>
                                    <p:cond delay="0"/>
                                  </p:stCondLst>
                                  <p:childTnLst>
                                    <p:set>
                                      <p:cBhvr>
                                        <p:cTn id="8" dur="1" fill="hold">
                                          <p:stCondLst>
                                            <p:cond delay="0"/>
                                          </p:stCondLst>
                                        </p:cTn>
                                        <p:tgtEl>
                                          <p:spTgt spid="22"/>
                                        </p:tgtEl>
                                        <p:attrNameLst>
                                          <p:attrName>style.visibility</p:attrName>
                                        </p:attrNameLst>
                                      </p:cBhvr>
                                      <p:to>
                                        <p:strVal val="visible"/>
                                      </p:to>
                                    </p:set>
                                    <p:anim calcmode="lin" valueType="num">
                                      <p:cBhvr additive="base">
                                        <p:cTn id="9" dur="2000" fill="hold"/>
                                        <p:tgtEl>
                                          <p:spTgt spid="22"/>
                                        </p:tgtEl>
                                        <p:attrNameLst>
                                          <p:attrName>ppt_x</p:attrName>
                                        </p:attrNameLst>
                                      </p:cBhvr>
                                      <p:tavLst>
                                        <p:tav tm="0">
                                          <p:val>
                                            <p:strVal val="0-#ppt_w/2"/>
                                          </p:val>
                                        </p:tav>
                                        <p:tav tm="100000">
                                          <p:val>
                                            <p:strVal val="#ppt_x"/>
                                          </p:val>
                                        </p:tav>
                                      </p:tavLst>
                                    </p:anim>
                                    <p:anim calcmode="lin" valueType="num">
                                      <p:cBhvr additive="base">
                                        <p:cTn id="10" dur="2000" fill="hold"/>
                                        <p:tgtEl>
                                          <p:spTgt spid="22"/>
                                        </p:tgtEl>
                                        <p:attrNameLst>
                                          <p:attrName>ppt_y</p:attrName>
                                        </p:attrNameLst>
                                      </p:cBhvr>
                                      <p:tavLst>
                                        <p:tav tm="0">
                                          <p:val>
                                            <p:strVal val="1+#ppt_h/2"/>
                                          </p:val>
                                        </p:tav>
                                        <p:tav tm="100000">
                                          <p:val>
                                            <p:strVal val="#ppt_y"/>
                                          </p:val>
                                        </p:tav>
                                      </p:tavLst>
                                    </p:anim>
                                  </p:childTnLst>
                                </p:cTn>
                              </p:par>
                              <p:par>
                                <p:cTn id="11" presetID="2" presetClass="entr" presetSubtype="9"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2000" fill="hold"/>
                                        <p:tgtEl>
                                          <p:spTgt spid="23"/>
                                        </p:tgtEl>
                                        <p:attrNameLst>
                                          <p:attrName>ppt_x</p:attrName>
                                        </p:attrNameLst>
                                      </p:cBhvr>
                                      <p:tavLst>
                                        <p:tav tm="0">
                                          <p:val>
                                            <p:strVal val="0-#ppt_w/2"/>
                                          </p:val>
                                        </p:tav>
                                        <p:tav tm="100000">
                                          <p:val>
                                            <p:strVal val="#ppt_x"/>
                                          </p:val>
                                        </p:tav>
                                      </p:tavLst>
                                    </p:anim>
                                    <p:anim calcmode="lin" valueType="num">
                                      <p:cBhvr additive="base">
                                        <p:cTn id="14" dur="2000" fill="hold"/>
                                        <p:tgtEl>
                                          <p:spTgt spid="23"/>
                                        </p:tgtEl>
                                        <p:attrNameLst>
                                          <p:attrName>ppt_y</p:attrName>
                                        </p:attrNameLst>
                                      </p:cBhvr>
                                      <p:tavLst>
                                        <p:tav tm="0">
                                          <p:val>
                                            <p:strVal val="0-#ppt_h/2"/>
                                          </p:val>
                                        </p:tav>
                                        <p:tav tm="100000">
                                          <p:val>
                                            <p:strVal val="#ppt_y"/>
                                          </p:val>
                                        </p:tav>
                                      </p:tavLst>
                                    </p:anim>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animBg="1"/>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Organigramme : Terminateur 29"/>
          <p:cNvSpPr/>
          <p:nvPr/>
        </p:nvSpPr>
        <p:spPr>
          <a:xfrm>
            <a:off x="2500298" y="285728"/>
            <a:ext cx="4929223" cy="428604"/>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dirty="0" smtClean="0"/>
              <a:t>Les Systèmes Multi-Agents </a:t>
            </a:r>
            <a:endParaRPr lang="fr-FR" b="1" i="1" dirty="0"/>
          </a:p>
        </p:txBody>
      </p:sp>
      <p:sp>
        <p:nvSpPr>
          <p:cNvPr id="18" name="ZoneTexte 17"/>
          <p:cNvSpPr txBox="1"/>
          <p:nvPr/>
        </p:nvSpPr>
        <p:spPr>
          <a:xfrm>
            <a:off x="857224" y="2000240"/>
            <a:ext cx="8001056" cy="561949"/>
          </a:xfrm>
          <a:prstGeom prst="rect">
            <a:avLst/>
          </a:prstGeom>
          <a:noFill/>
        </p:spPr>
        <p:txBody>
          <a:bodyPr wrap="square" rtlCol="0">
            <a:spAutoFit/>
          </a:bodyPr>
          <a:lstStyle/>
          <a:p>
            <a:pPr algn="just">
              <a:lnSpc>
                <a:spcPct val="200000"/>
              </a:lnSpc>
              <a:buFont typeface="Wingdings" pitchFamily="2" charset="2"/>
              <a:buChar char="Ø"/>
            </a:pPr>
            <a:endParaRPr lang="fr-FR" dirty="0"/>
          </a:p>
        </p:txBody>
      </p:sp>
      <p:sp>
        <p:nvSpPr>
          <p:cNvPr id="21" name="Rectangle 20"/>
          <p:cNvSpPr/>
          <p:nvPr/>
        </p:nvSpPr>
        <p:spPr>
          <a:xfrm>
            <a:off x="0" y="6500834"/>
            <a:ext cx="9144000" cy="714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37" name="Group 53"/>
          <p:cNvGrpSpPr>
            <a:grpSpLocks/>
          </p:cNvGrpSpPr>
          <p:nvPr/>
        </p:nvGrpSpPr>
        <p:grpSpPr bwMode="auto">
          <a:xfrm>
            <a:off x="2071670" y="285728"/>
            <a:ext cx="381000" cy="381000"/>
            <a:chOff x="2078" y="1680"/>
            <a:chExt cx="1615" cy="1615"/>
          </a:xfrm>
          <a:solidFill>
            <a:srgbClr val="78DAC3"/>
          </a:solidFill>
        </p:grpSpPr>
        <p:sp>
          <p:nvSpPr>
            <p:cNvPr id="38" name="Oval 54"/>
            <p:cNvSpPr>
              <a:spLocks noChangeArrowheads="1"/>
            </p:cNvSpPr>
            <p:nvPr/>
          </p:nvSpPr>
          <p:spPr bwMode="gray">
            <a:xfrm>
              <a:off x="2078" y="1680"/>
              <a:ext cx="1615" cy="161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40" name="Oval 55"/>
            <p:cNvSpPr>
              <a:spLocks noChangeArrowheads="1"/>
            </p:cNvSpPr>
            <p:nvPr/>
          </p:nvSpPr>
          <p:spPr bwMode="gray">
            <a:xfrm>
              <a:off x="2170" y="1771"/>
              <a:ext cx="1430" cy="1430"/>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41" name="Oval 56"/>
            <p:cNvSpPr>
              <a:spLocks noChangeArrowheads="1"/>
            </p:cNvSpPr>
            <p:nvPr/>
          </p:nvSpPr>
          <p:spPr bwMode="gray">
            <a:xfrm>
              <a:off x="2253" y="1855"/>
              <a:ext cx="1265" cy="126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pPr>
                <a:defRPr/>
              </a:pPr>
              <a:endParaRPr lang="fr-FR"/>
            </a:p>
          </p:txBody>
        </p:sp>
        <p:sp>
          <p:nvSpPr>
            <p:cNvPr id="42" name="Oval 57"/>
            <p:cNvSpPr>
              <a:spLocks noChangeArrowheads="1"/>
            </p:cNvSpPr>
            <p:nvPr/>
          </p:nvSpPr>
          <p:spPr bwMode="gray">
            <a:xfrm>
              <a:off x="2254" y="1856"/>
              <a:ext cx="1262" cy="126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endParaRPr lang="fr-FR"/>
            </a:p>
          </p:txBody>
        </p:sp>
        <p:sp>
          <p:nvSpPr>
            <p:cNvPr id="43" name="Oval 58"/>
            <p:cNvSpPr>
              <a:spLocks noChangeArrowheads="1"/>
            </p:cNvSpPr>
            <p:nvPr/>
          </p:nvSpPr>
          <p:spPr bwMode="gray">
            <a:xfrm>
              <a:off x="2334" y="1936"/>
              <a:ext cx="1097" cy="110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anchor="ctr">
              <a:spAutoFit/>
            </a:bodyPr>
            <a:lstStyle/>
            <a:p>
              <a:pPr>
                <a:defRPr/>
              </a:pPr>
              <a:endParaRPr lang="fr-FR"/>
            </a:p>
          </p:txBody>
        </p:sp>
      </p:grpSp>
      <p:sp>
        <p:nvSpPr>
          <p:cNvPr id="22" name="Espace réservé du numéro de diapositive 21"/>
          <p:cNvSpPr>
            <a:spLocks noGrp="1"/>
          </p:cNvSpPr>
          <p:nvPr>
            <p:ph type="sldNum" sz="quarter" idx="12"/>
          </p:nvPr>
        </p:nvSpPr>
        <p:spPr>
          <a:xfrm>
            <a:off x="8143900" y="5715016"/>
            <a:ext cx="609600" cy="517524"/>
          </a:xfrm>
        </p:spPr>
        <p:txBody>
          <a:bodyPr/>
          <a:lstStyle/>
          <a:p>
            <a:fld id="{AFD5866A-C2A5-4EBD-9128-4DB3B427EABF}" type="slidenum">
              <a:rPr lang="fr-FR" sz="2400" smtClean="0">
                <a:solidFill>
                  <a:schemeClr val="bg1"/>
                </a:solidFill>
              </a:rPr>
              <a:pPr/>
              <a:t>7</a:t>
            </a:fld>
            <a:endParaRPr lang="fr-FR" sz="2400" dirty="0">
              <a:solidFill>
                <a:schemeClr val="bg1"/>
              </a:solidFill>
            </a:endParaRPr>
          </a:p>
        </p:txBody>
      </p:sp>
      <p:sp>
        <p:nvSpPr>
          <p:cNvPr id="16" name="ZoneTexte 17"/>
          <p:cNvSpPr txBox="1"/>
          <p:nvPr/>
        </p:nvSpPr>
        <p:spPr>
          <a:xfrm>
            <a:off x="0" y="6572272"/>
            <a:ext cx="9144000" cy="738664"/>
          </a:xfrm>
          <a:prstGeom prst="rect">
            <a:avLst/>
          </a:prstGeom>
          <a:noFill/>
        </p:spPr>
        <p:txBody>
          <a:bodyPr wrap="square" rtlCol="0">
            <a:spAutoFit/>
          </a:bodyPr>
          <a:lstStyle/>
          <a:p>
            <a:pPr lvl="0"/>
            <a:r>
              <a:rPr lang="fr-FR" sz="1300" b="1" i="1" dirty="0" smtClean="0">
                <a:latin typeface="Book Antiqua" panose="02040602050305030304" pitchFamily="18" charset="0"/>
              </a:rPr>
              <a:t>CHAKOUR FARIDA   &amp;  KEDDARI NOUR </a:t>
            </a:r>
            <a:r>
              <a:rPr lang="fr-FR" sz="1300" b="1" i="1" dirty="0">
                <a:latin typeface="Book Antiqua" panose="02040602050305030304" pitchFamily="18" charset="0"/>
              </a:rPr>
              <a:t>EL IMENE           Formalisation du protocole </a:t>
            </a:r>
            <a:r>
              <a:rPr lang="fr-FR" sz="1300" b="1" i="1" dirty="0" err="1">
                <a:latin typeface="Book Antiqua" panose="02040602050305030304" pitchFamily="18" charset="0"/>
              </a:rPr>
              <a:t>Contract</a:t>
            </a:r>
            <a:r>
              <a:rPr lang="fr-FR" sz="1300" b="1" i="1" dirty="0">
                <a:latin typeface="Book Antiqua" panose="02040602050305030304" pitchFamily="18" charset="0"/>
              </a:rPr>
              <a:t>- Net à l’aide de Maude</a:t>
            </a:r>
            <a:endParaRPr lang="fr-FR" sz="1300" dirty="0">
              <a:latin typeface="Book Antiqua" panose="02040602050305030304" pitchFamily="18" charset="0"/>
            </a:endParaRPr>
          </a:p>
          <a:p>
            <a:endParaRPr lang="fr-FR" sz="1100" b="1" i="1" dirty="0" smtClean="0">
              <a:effectLst>
                <a:outerShdw blurRad="38100" dist="38100" dir="2700000" algn="tl">
                  <a:srgbClr val="000000">
                    <a:alpha val="43137"/>
                  </a:srgbClr>
                </a:outerShdw>
              </a:effectLst>
              <a:latin typeface="Book Antiqua" pitchFamily="18" charset="0"/>
            </a:endParaRPr>
          </a:p>
          <a:p>
            <a:endParaRPr lang="fr-FR" dirty="0"/>
          </a:p>
        </p:txBody>
      </p:sp>
      <p:sp>
        <p:nvSpPr>
          <p:cNvPr id="6" name="Rectangle 5"/>
          <p:cNvSpPr/>
          <p:nvPr/>
        </p:nvSpPr>
        <p:spPr>
          <a:xfrm>
            <a:off x="288455" y="1418130"/>
            <a:ext cx="2339329" cy="2429925"/>
          </a:xfrm>
          <a:prstGeom prst="rect">
            <a:avLst/>
          </a:prstGeom>
          <a:solidFill>
            <a:srgbClr val="78DAC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i="1" dirty="0" smtClean="0"/>
          </a:p>
          <a:p>
            <a:pPr algn="ctr"/>
            <a:endParaRPr lang="fr-FR" b="1" i="1" dirty="0"/>
          </a:p>
          <a:p>
            <a:pPr algn="ctr"/>
            <a:endParaRPr lang="fr-FR" b="1" i="1" dirty="0" smtClean="0"/>
          </a:p>
          <a:p>
            <a:pPr algn="ctr"/>
            <a:endParaRPr lang="fr-FR" b="1" i="1" dirty="0"/>
          </a:p>
          <a:p>
            <a:pPr algn="ctr"/>
            <a:endParaRPr lang="fr-FR" b="1" i="1" dirty="0" smtClean="0"/>
          </a:p>
          <a:p>
            <a:pPr algn="ctr"/>
            <a:endParaRPr lang="fr-FR" b="1" i="1" dirty="0"/>
          </a:p>
          <a:p>
            <a:pPr algn="ctr"/>
            <a:endParaRPr lang="fr-FR" b="1" i="1" dirty="0" smtClean="0"/>
          </a:p>
          <a:p>
            <a:pPr algn="ctr"/>
            <a:endParaRPr lang="fr-FR" b="1" i="1" dirty="0" smtClean="0"/>
          </a:p>
          <a:p>
            <a:pPr algn="ctr"/>
            <a:r>
              <a:rPr lang="fr-FR" b="1" i="1" dirty="0" smtClean="0"/>
              <a:t>L’autonomie</a:t>
            </a:r>
            <a:endParaRPr lang="fr-FR" dirty="0"/>
          </a:p>
          <a:p>
            <a:pPr algn="ctr"/>
            <a:endParaRPr lang="fr-FR" dirty="0"/>
          </a:p>
        </p:txBody>
      </p:sp>
      <p:pic>
        <p:nvPicPr>
          <p:cNvPr id="8" name="Image 7"/>
          <p:cNvPicPr>
            <a:picLocks noChangeAspect="1"/>
          </p:cNvPicPr>
          <p:nvPr/>
        </p:nvPicPr>
        <p:blipFill>
          <a:blip r:embed="rId3"/>
          <a:stretch>
            <a:fillRect/>
          </a:stretch>
        </p:blipFill>
        <p:spPr>
          <a:xfrm>
            <a:off x="333051" y="1450565"/>
            <a:ext cx="2232248" cy="1888727"/>
          </a:xfrm>
          <a:prstGeom prst="rect">
            <a:avLst/>
          </a:prstGeom>
          <a:ln>
            <a:solidFill>
              <a:srgbClr val="78DAC3"/>
            </a:solidFill>
          </a:ln>
        </p:spPr>
      </p:pic>
      <p:sp>
        <p:nvSpPr>
          <p:cNvPr id="12" name="Rectangle 11"/>
          <p:cNvSpPr/>
          <p:nvPr/>
        </p:nvSpPr>
        <p:spPr>
          <a:xfrm>
            <a:off x="946986" y="3927151"/>
            <a:ext cx="2277102" cy="2359826"/>
          </a:xfrm>
          <a:prstGeom prst="rect">
            <a:avLst/>
          </a:prstGeom>
          <a:solidFill>
            <a:srgbClr val="78DAC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i="1" dirty="0" smtClean="0"/>
          </a:p>
          <a:p>
            <a:pPr algn="ctr"/>
            <a:endParaRPr lang="fr-FR" b="1" i="1" dirty="0"/>
          </a:p>
          <a:p>
            <a:pPr algn="ctr"/>
            <a:endParaRPr lang="fr-FR" b="1" i="1" dirty="0" smtClean="0"/>
          </a:p>
          <a:p>
            <a:pPr algn="ctr"/>
            <a:endParaRPr lang="fr-FR" b="1" i="1" dirty="0"/>
          </a:p>
          <a:p>
            <a:pPr algn="ctr"/>
            <a:endParaRPr lang="fr-FR" b="1" i="1" dirty="0" smtClean="0"/>
          </a:p>
          <a:p>
            <a:pPr algn="ctr"/>
            <a:endParaRPr lang="fr-FR" b="1" i="1" dirty="0"/>
          </a:p>
          <a:p>
            <a:pPr algn="ctr"/>
            <a:endParaRPr lang="fr-FR" b="1" i="1" dirty="0" smtClean="0"/>
          </a:p>
          <a:p>
            <a:pPr algn="ctr"/>
            <a:r>
              <a:rPr lang="fr-FR" b="1" i="1" dirty="0" smtClean="0"/>
              <a:t>La </a:t>
            </a:r>
            <a:r>
              <a:rPr lang="fr-FR" b="1" i="1" dirty="0"/>
              <a:t>capacité de représentation </a:t>
            </a:r>
            <a:endParaRPr lang="fr-FR" dirty="0"/>
          </a:p>
          <a:p>
            <a:pPr algn="ctr"/>
            <a:endParaRPr lang="fr-FR" dirty="0"/>
          </a:p>
        </p:txBody>
      </p:sp>
      <p:sp>
        <p:nvSpPr>
          <p:cNvPr id="13" name="Rectangle 12"/>
          <p:cNvSpPr/>
          <p:nvPr/>
        </p:nvSpPr>
        <p:spPr>
          <a:xfrm>
            <a:off x="3483620" y="3927150"/>
            <a:ext cx="2124992" cy="2374653"/>
          </a:xfrm>
          <a:prstGeom prst="rect">
            <a:avLst/>
          </a:prstGeom>
          <a:solidFill>
            <a:srgbClr val="78DAC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dirty="0" smtClean="0"/>
          </a:p>
          <a:p>
            <a:pPr algn="ctr"/>
            <a:endParaRPr lang="fr-FR" b="1" dirty="0"/>
          </a:p>
          <a:p>
            <a:pPr algn="ctr"/>
            <a:endParaRPr lang="fr-FR" b="1" dirty="0" smtClean="0"/>
          </a:p>
          <a:p>
            <a:pPr algn="ctr"/>
            <a:endParaRPr lang="fr-FR" b="1" dirty="0"/>
          </a:p>
          <a:p>
            <a:pPr algn="ctr"/>
            <a:endParaRPr lang="fr-FR" b="1" dirty="0" smtClean="0"/>
          </a:p>
          <a:p>
            <a:pPr algn="ctr"/>
            <a:endParaRPr lang="fr-FR" b="1" dirty="0"/>
          </a:p>
          <a:p>
            <a:pPr algn="ctr"/>
            <a:r>
              <a:rPr lang="fr-FR" b="1" dirty="0" smtClean="0"/>
              <a:t>Modélisation </a:t>
            </a:r>
            <a:r>
              <a:rPr lang="fr-FR" b="1" dirty="0"/>
              <a:t>des autres agents</a:t>
            </a:r>
            <a:endParaRPr lang="fr-FR" dirty="0"/>
          </a:p>
          <a:p>
            <a:pPr algn="ctr"/>
            <a:endParaRPr lang="fr-FR" dirty="0"/>
          </a:p>
        </p:txBody>
      </p:sp>
      <p:sp>
        <p:nvSpPr>
          <p:cNvPr id="14" name="Rectangle 13"/>
          <p:cNvSpPr/>
          <p:nvPr/>
        </p:nvSpPr>
        <p:spPr>
          <a:xfrm>
            <a:off x="5868144" y="3891966"/>
            <a:ext cx="2016224" cy="2389106"/>
          </a:xfrm>
          <a:prstGeom prst="rect">
            <a:avLst/>
          </a:prstGeom>
          <a:solidFill>
            <a:srgbClr val="78DAC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i="1" dirty="0" smtClean="0"/>
          </a:p>
          <a:p>
            <a:pPr algn="ctr"/>
            <a:endParaRPr lang="fr-FR" b="1" i="1" dirty="0"/>
          </a:p>
          <a:p>
            <a:pPr algn="ctr"/>
            <a:r>
              <a:rPr lang="fr-FR" b="1" i="1" dirty="0"/>
              <a:t> </a:t>
            </a:r>
            <a:endParaRPr lang="fr-FR" dirty="0"/>
          </a:p>
          <a:p>
            <a:pPr algn="ctr"/>
            <a:endParaRPr lang="fr-FR" b="1" i="1" dirty="0" smtClean="0"/>
          </a:p>
          <a:p>
            <a:pPr algn="ctr"/>
            <a:endParaRPr lang="fr-FR" b="1" i="1" dirty="0"/>
          </a:p>
          <a:p>
            <a:pPr algn="ctr"/>
            <a:endParaRPr lang="fr-FR" b="1" i="1" dirty="0" smtClean="0"/>
          </a:p>
          <a:p>
            <a:pPr algn="ctr"/>
            <a:endParaRPr lang="fr-FR" b="1" i="1" dirty="0"/>
          </a:p>
          <a:p>
            <a:pPr algn="ctr"/>
            <a:endParaRPr lang="fr-FR" b="1" i="1" dirty="0" smtClean="0"/>
          </a:p>
          <a:p>
            <a:pPr algn="ctr"/>
            <a:r>
              <a:rPr lang="fr-FR" b="1" i="1" dirty="0" smtClean="0"/>
              <a:t>La </a:t>
            </a:r>
            <a:r>
              <a:rPr lang="fr-FR" b="1" i="1" dirty="0"/>
              <a:t>Mobilité </a:t>
            </a:r>
            <a:endParaRPr lang="fr-FR" dirty="0"/>
          </a:p>
          <a:p>
            <a:pPr algn="ctr"/>
            <a:endParaRPr lang="fr-FR" dirty="0"/>
          </a:p>
        </p:txBody>
      </p:sp>
      <p:sp>
        <p:nvSpPr>
          <p:cNvPr id="15" name="Rectangle 14"/>
          <p:cNvSpPr/>
          <p:nvPr/>
        </p:nvSpPr>
        <p:spPr>
          <a:xfrm>
            <a:off x="6826313" y="1341230"/>
            <a:ext cx="1875983" cy="2330974"/>
          </a:xfrm>
          <a:prstGeom prst="rect">
            <a:avLst/>
          </a:prstGeom>
          <a:solidFill>
            <a:srgbClr val="78DAC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i="1" dirty="0" smtClean="0"/>
          </a:p>
          <a:p>
            <a:pPr algn="ctr"/>
            <a:endParaRPr lang="fr-FR" b="1" i="1" dirty="0"/>
          </a:p>
          <a:p>
            <a:pPr algn="ctr"/>
            <a:endParaRPr lang="fr-FR" b="1" i="1" dirty="0" smtClean="0"/>
          </a:p>
          <a:p>
            <a:pPr algn="ctr"/>
            <a:endParaRPr lang="fr-FR" b="1" i="1" dirty="0"/>
          </a:p>
          <a:p>
            <a:pPr algn="ctr"/>
            <a:endParaRPr lang="fr-FR" b="1" i="1" dirty="0" smtClean="0"/>
          </a:p>
          <a:p>
            <a:pPr algn="ctr"/>
            <a:endParaRPr lang="fr-FR" b="1" i="1" dirty="0"/>
          </a:p>
          <a:p>
            <a:pPr algn="ctr"/>
            <a:endParaRPr lang="fr-FR" b="1" i="1" dirty="0" smtClean="0"/>
          </a:p>
          <a:p>
            <a:pPr algn="ctr"/>
            <a:r>
              <a:rPr lang="fr-FR" b="1" i="1" dirty="0" smtClean="0"/>
              <a:t>L’intelligence</a:t>
            </a:r>
            <a:endParaRPr lang="fr-FR" dirty="0"/>
          </a:p>
          <a:p>
            <a:pPr algn="ctr"/>
            <a:endParaRPr lang="fr-FR" dirty="0"/>
          </a:p>
        </p:txBody>
      </p:sp>
      <p:pic>
        <p:nvPicPr>
          <p:cNvPr id="2" name="Imag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6985" y="3930445"/>
            <a:ext cx="2263235" cy="1647249"/>
          </a:xfrm>
          <a:prstGeom prst="rect">
            <a:avLst/>
          </a:prstGeom>
        </p:spPr>
      </p:pic>
      <p:pic>
        <p:nvPicPr>
          <p:cNvPr id="24" name="Image 23"/>
          <p:cNvPicPr/>
          <p:nvPr/>
        </p:nvPicPr>
        <p:blipFill>
          <a:blip r:embed="rId5"/>
          <a:srcRect/>
          <a:stretch>
            <a:fillRect/>
          </a:stretch>
        </p:blipFill>
        <p:spPr bwMode="auto">
          <a:xfrm>
            <a:off x="3842641" y="3920599"/>
            <a:ext cx="1706653" cy="915122"/>
          </a:xfrm>
          <a:prstGeom prst="rect">
            <a:avLst/>
          </a:prstGeom>
          <a:noFill/>
          <a:ln w="9525">
            <a:noFill/>
            <a:miter lim="800000"/>
            <a:headEnd/>
            <a:tailEnd/>
          </a:ln>
        </p:spPr>
      </p:pic>
      <p:pic>
        <p:nvPicPr>
          <p:cNvPr id="25" name="Image 24"/>
          <p:cNvPicPr/>
          <p:nvPr/>
        </p:nvPicPr>
        <p:blipFill>
          <a:blip r:embed="rId6"/>
          <a:srcRect/>
          <a:stretch>
            <a:fillRect/>
          </a:stretch>
        </p:blipFill>
        <p:spPr bwMode="auto">
          <a:xfrm>
            <a:off x="3537060" y="4665237"/>
            <a:ext cx="515620" cy="421845"/>
          </a:xfrm>
          <a:prstGeom prst="rect">
            <a:avLst/>
          </a:prstGeom>
          <a:noFill/>
          <a:ln w="9525">
            <a:noFill/>
            <a:miter lim="800000"/>
            <a:headEnd/>
            <a:tailEnd/>
          </a:ln>
        </p:spPr>
      </p:pic>
      <p:pic>
        <p:nvPicPr>
          <p:cNvPr id="26" name="Image 25" descr="C:\Users\LP\Desktop\Captureb.PNG"/>
          <p:cNvPicPr/>
          <p:nvPr/>
        </p:nvPicPr>
        <p:blipFill>
          <a:blip r:embed="rId7"/>
          <a:srcRect/>
          <a:stretch>
            <a:fillRect/>
          </a:stretch>
        </p:blipFill>
        <p:spPr bwMode="auto">
          <a:xfrm>
            <a:off x="5868144" y="3907099"/>
            <a:ext cx="2016224" cy="1698986"/>
          </a:xfrm>
          <a:prstGeom prst="rect">
            <a:avLst/>
          </a:prstGeom>
          <a:noFill/>
          <a:ln w="9525">
            <a:noFill/>
            <a:miter lim="800000"/>
            <a:headEnd/>
            <a:tailEnd/>
          </a:ln>
        </p:spPr>
      </p:pic>
      <p:pic>
        <p:nvPicPr>
          <p:cNvPr id="27" name="Image 26" descr="C:\Users\LP\Desktop\intelligence.PNG"/>
          <p:cNvPicPr/>
          <p:nvPr/>
        </p:nvPicPr>
        <p:blipFill>
          <a:blip r:embed="rId8"/>
          <a:srcRect/>
          <a:stretch>
            <a:fillRect/>
          </a:stretch>
        </p:blipFill>
        <p:spPr bwMode="auto">
          <a:xfrm>
            <a:off x="6826313" y="1397820"/>
            <a:ext cx="1864702" cy="1657720"/>
          </a:xfrm>
          <a:prstGeom prst="rect">
            <a:avLst/>
          </a:prstGeom>
          <a:noFill/>
          <a:ln w="9525">
            <a:noFill/>
            <a:miter lim="800000"/>
            <a:headEnd/>
            <a:tailEnd/>
          </a:ln>
        </p:spPr>
      </p:pic>
      <p:sp>
        <p:nvSpPr>
          <p:cNvPr id="33" name="Rectangle 32"/>
          <p:cNvSpPr/>
          <p:nvPr/>
        </p:nvSpPr>
        <p:spPr>
          <a:xfrm>
            <a:off x="7884368" y="2"/>
            <a:ext cx="1259632" cy="346120"/>
          </a:xfrm>
          <a:prstGeom prst="rect">
            <a:avLst/>
          </a:prstGeom>
          <a:solidFill>
            <a:srgbClr val="78DAC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SMA</a:t>
            </a:r>
            <a:endParaRPr lang="fr-FR" dirty="0"/>
          </a:p>
        </p:txBody>
      </p:sp>
      <p:sp>
        <p:nvSpPr>
          <p:cNvPr id="3" name="Explosion 1 2"/>
          <p:cNvSpPr/>
          <p:nvPr/>
        </p:nvSpPr>
        <p:spPr>
          <a:xfrm>
            <a:off x="3340428" y="2438506"/>
            <a:ext cx="2664296" cy="1140728"/>
          </a:xfrm>
          <a:prstGeom prst="irregularSeal1">
            <a:avLst/>
          </a:prstGeom>
          <a:solidFill>
            <a:srgbClr val="78DAC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Agent</a:t>
            </a:r>
            <a:endParaRPr lang="fr-FR" dirty="0"/>
          </a:p>
        </p:txBody>
      </p:sp>
      <p:sp>
        <p:nvSpPr>
          <p:cNvPr id="7" name="Rectangle 6"/>
          <p:cNvSpPr/>
          <p:nvPr/>
        </p:nvSpPr>
        <p:spPr>
          <a:xfrm>
            <a:off x="2108463" y="618636"/>
            <a:ext cx="4572000" cy="646331"/>
          </a:xfrm>
          <a:prstGeom prst="rect">
            <a:avLst/>
          </a:prstGeom>
        </p:spPr>
        <p:txBody>
          <a:bodyPr>
            <a:spAutoFit/>
          </a:bodyPr>
          <a:lstStyle/>
          <a:p>
            <a:pPr algn="ctr"/>
            <a:endParaRPr lang="fr-FR" b="1" dirty="0"/>
          </a:p>
          <a:p>
            <a:pPr marL="285750" indent="-285750" algn="ctr">
              <a:buFont typeface="Wingdings" panose="05000000000000000000" pitchFamily="2" charset="2"/>
              <a:buChar char="v"/>
            </a:pPr>
            <a:r>
              <a:rPr lang="fr-FR" b="1" dirty="0"/>
              <a:t>Les caractéristiques d’un agent</a:t>
            </a:r>
            <a:r>
              <a:rPr lang="fr-FR" b="1" dirty="0">
                <a:latin typeface="Cooper Black" pitchFamily="18" charset="0"/>
              </a:rPr>
              <a:t> </a:t>
            </a:r>
          </a:p>
        </p:txBody>
      </p:sp>
      <p:pic>
        <p:nvPicPr>
          <p:cNvPr id="28" name="Image 2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1347" y="-1242"/>
            <a:ext cx="2045389" cy="129219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8" presetClass="entr" presetSubtype="16" fill="hold" nodeType="withEffect">
                                  <p:stCondLst>
                                    <p:cond delay="0"/>
                                  </p:stCondLst>
                                  <p:childTnLst>
                                    <p:set>
                                      <p:cBhvr>
                                        <p:cTn id="8" dur="1" fill="hold">
                                          <p:stCondLst>
                                            <p:cond delay="0"/>
                                          </p:stCondLst>
                                        </p:cTn>
                                        <p:tgtEl>
                                          <p:spTgt spid="37"/>
                                        </p:tgtEl>
                                        <p:attrNameLst>
                                          <p:attrName>style.visibility</p:attrName>
                                        </p:attrNameLst>
                                      </p:cBhvr>
                                      <p:to>
                                        <p:strVal val="visible"/>
                                      </p:to>
                                    </p:set>
                                    <p:animEffect transition="in" filter="diamond(in)">
                                      <p:cBhvr>
                                        <p:cTn id="9" dur="2000"/>
                                        <p:tgtEl>
                                          <p:spTgt spid="37"/>
                                        </p:tgtEl>
                                      </p:cBhvr>
                                    </p:animEffect>
                                  </p:childTnLst>
                                </p:cTn>
                              </p:par>
                              <p:par>
                                <p:cTn id="10" presetID="26" presetClass="entr" presetSubtype="0" fill="hold" grpId="0" nodeType="with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down)">
                                      <p:cBhvr>
                                        <p:cTn id="12" dur="580">
                                          <p:stCondLst>
                                            <p:cond delay="0"/>
                                          </p:stCondLst>
                                        </p:cTn>
                                        <p:tgtEl>
                                          <p:spTgt spid="30"/>
                                        </p:tgtEl>
                                      </p:cBhvr>
                                    </p:animEffect>
                                    <p:anim calcmode="lin" valueType="num">
                                      <p:cBhvr>
                                        <p:cTn id="13" dur="1822"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0"/>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0"/>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0"/>
                                        </p:tgtEl>
                                        <p:attrNameLst>
                                          <p:attrName>ppt_y</p:attrName>
                                        </p:attrNameLst>
                                      </p:cBhvr>
                                      <p:tavLst>
                                        <p:tav tm="0" fmla="#ppt_y-sin(pi*$)/81">
                                          <p:val>
                                            <p:fltVal val="0"/>
                                          </p:val>
                                        </p:tav>
                                        <p:tav tm="100000">
                                          <p:val>
                                            <p:fltVal val="1"/>
                                          </p:val>
                                        </p:tav>
                                      </p:tavLst>
                                    </p:anim>
                                    <p:animScale>
                                      <p:cBhvr>
                                        <p:cTn id="18" dur="26">
                                          <p:stCondLst>
                                            <p:cond delay="650"/>
                                          </p:stCondLst>
                                        </p:cTn>
                                        <p:tgtEl>
                                          <p:spTgt spid="30"/>
                                        </p:tgtEl>
                                      </p:cBhvr>
                                      <p:to x="100000" y="60000"/>
                                    </p:animScale>
                                    <p:animScale>
                                      <p:cBhvr>
                                        <p:cTn id="19" dur="166" decel="50000">
                                          <p:stCondLst>
                                            <p:cond delay="676"/>
                                          </p:stCondLst>
                                        </p:cTn>
                                        <p:tgtEl>
                                          <p:spTgt spid="30"/>
                                        </p:tgtEl>
                                      </p:cBhvr>
                                      <p:to x="100000" y="100000"/>
                                    </p:animScale>
                                    <p:animScale>
                                      <p:cBhvr>
                                        <p:cTn id="20" dur="26">
                                          <p:stCondLst>
                                            <p:cond delay="1312"/>
                                          </p:stCondLst>
                                        </p:cTn>
                                        <p:tgtEl>
                                          <p:spTgt spid="30"/>
                                        </p:tgtEl>
                                      </p:cBhvr>
                                      <p:to x="100000" y="80000"/>
                                    </p:animScale>
                                    <p:animScale>
                                      <p:cBhvr>
                                        <p:cTn id="21" dur="166" decel="50000">
                                          <p:stCondLst>
                                            <p:cond delay="1338"/>
                                          </p:stCondLst>
                                        </p:cTn>
                                        <p:tgtEl>
                                          <p:spTgt spid="30"/>
                                        </p:tgtEl>
                                      </p:cBhvr>
                                      <p:to x="100000" y="100000"/>
                                    </p:animScale>
                                    <p:animScale>
                                      <p:cBhvr>
                                        <p:cTn id="22" dur="26">
                                          <p:stCondLst>
                                            <p:cond delay="1642"/>
                                          </p:stCondLst>
                                        </p:cTn>
                                        <p:tgtEl>
                                          <p:spTgt spid="30"/>
                                        </p:tgtEl>
                                      </p:cBhvr>
                                      <p:to x="100000" y="90000"/>
                                    </p:animScale>
                                    <p:animScale>
                                      <p:cBhvr>
                                        <p:cTn id="23" dur="166" decel="50000">
                                          <p:stCondLst>
                                            <p:cond delay="1668"/>
                                          </p:stCondLst>
                                        </p:cTn>
                                        <p:tgtEl>
                                          <p:spTgt spid="30"/>
                                        </p:tgtEl>
                                      </p:cBhvr>
                                      <p:to x="100000" y="100000"/>
                                    </p:animScale>
                                    <p:animScale>
                                      <p:cBhvr>
                                        <p:cTn id="24" dur="26">
                                          <p:stCondLst>
                                            <p:cond delay="1808"/>
                                          </p:stCondLst>
                                        </p:cTn>
                                        <p:tgtEl>
                                          <p:spTgt spid="30"/>
                                        </p:tgtEl>
                                      </p:cBhvr>
                                      <p:to x="100000" y="95000"/>
                                    </p:animScale>
                                    <p:animScale>
                                      <p:cBhvr>
                                        <p:cTn id="25" dur="166" decel="50000">
                                          <p:stCondLst>
                                            <p:cond delay="1834"/>
                                          </p:stCondLst>
                                        </p:cTn>
                                        <p:tgtEl>
                                          <p:spTgt spid="30"/>
                                        </p:tgtEl>
                                      </p:cBhvr>
                                      <p:to x="100000" y="100000"/>
                                    </p:animScale>
                                  </p:childTnLst>
                                </p:cTn>
                              </p:par>
                              <p:par>
                                <p:cTn id="26" presetID="16" presetClass="entr" presetSubtype="26" fill="hold" grpId="0" nodeType="withEffect" nodePh="1">
                                  <p:stCondLst>
                                    <p:cond delay="0"/>
                                  </p:stCondLst>
                                  <p:endCondLst>
                                    <p:cond evt="begin" delay="0">
                                      <p:tn val="26"/>
                                    </p:cond>
                                  </p:endCondLst>
                                  <p:childTnLst>
                                    <p:set>
                                      <p:cBhvr>
                                        <p:cTn id="27" dur="1" fill="hold">
                                          <p:stCondLst>
                                            <p:cond delay="0"/>
                                          </p:stCondLst>
                                        </p:cTn>
                                        <p:tgtEl>
                                          <p:spTgt spid="18"/>
                                        </p:tgtEl>
                                        <p:attrNameLst>
                                          <p:attrName>style.visibility</p:attrName>
                                        </p:attrNameLst>
                                      </p:cBhvr>
                                      <p:to>
                                        <p:strVal val="visible"/>
                                      </p:to>
                                    </p:set>
                                    <p:animEffect transition="in" filter="barn(inHorizontal)">
                                      <p:cBhvr>
                                        <p:cTn id="28" dur="2000"/>
                                        <p:tgtEl>
                                          <p:spTgt spid="18"/>
                                        </p:tgtEl>
                                      </p:cBhvr>
                                    </p:animEffect>
                                  </p:childTnLst>
                                </p:cTn>
                              </p:par>
                              <p:par>
                                <p:cTn id="29" presetID="1"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6"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down)">
                                      <p:cBhvr>
                                        <p:cTn id="35" dur="580">
                                          <p:stCondLst>
                                            <p:cond delay="0"/>
                                          </p:stCondLst>
                                        </p:cTn>
                                        <p:tgtEl>
                                          <p:spTgt spid="6"/>
                                        </p:tgtEl>
                                      </p:cBhvr>
                                    </p:animEffect>
                                    <p:anim calcmode="lin" valueType="num">
                                      <p:cBhvr>
                                        <p:cTn id="36"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41" dur="26">
                                          <p:stCondLst>
                                            <p:cond delay="650"/>
                                          </p:stCondLst>
                                        </p:cTn>
                                        <p:tgtEl>
                                          <p:spTgt spid="6"/>
                                        </p:tgtEl>
                                      </p:cBhvr>
                                      <p:to x="100000" y="60000"/>
                                    </p:animScale>
                                    <p:animScale>
                                      <p:cBhvr>
                                        <p:cTn id="42" dur="166" decel="50000">
                                          <p:stCondLst>
                                            <p:cond delay="676"/>
                                          </p:stCondLst>
                                        </p:cTn>
                                        <p:tgtEl>
                                          <p:spTgt spid="6"/>
                                        </p:tgtEl>
                                      </p:cBhvr>
                                      <p:to x="100000" y="100000"/>
                                    </p:animScale>
                                    <p:animScale>
                                      <p:cBhvr>
                                        <p:cTn id="43" dur="26">
                                          <p:stCondLst>
                                            <p:cond delay="1312"/>
                                          </p:stCondLst>
                                        </p:cTn>
                                        <p:tgtEl>
                                          <p:spTgt spid="6"/>
                                        </p:tgtEl>
                                      </p:cBhvr>
                                      <p:to x="100000" y="80000"/>
                                    </p:animScale>
                                    <p:animScale>
                                      <p:cBhvr>
                                        <p:cTn id="44" dur="166" decel="50000">
                                          <p:stCondLst>
                                            <p:cond delay="1338"/>
                                          </p:stCondLst>
                                        </p:cTn>
                                        <p:tgtEl>
                                          <p:spTgt spid="6"/>
                                        </p:tgtEl>
                                      </p:cBhvr>
                                      <p:to x="100000" y="100000"/>
                                    </p:animScale>
                                    <p:animScale>
                                      <p:cBhvr>
                                        <p:cTn id="45" dur="26">
                                          <p:stCondLst>
                                            <p:cond delay="1642"/>
                                          </p:stCondLst>
                                        </p:cTn>
                                        <p:tgtEl>
                                          <p:spTgt spid="6"/>
                                        </p:tgtEl>
                                      </p:cBhvr>
                                      <p:to x="100000" y="90000"/>
                                    </p:animScale>
                                    <p:animScale>
                                      <p:cBhvr>
                                        <p:cTn id="46" dur="166" decel="50000">
                                          <p:stCondLst>
                                            <p:cond delay="1668"/>
                                          </p:stCondLst>
                                        </p:cTn>
                                        <p:tgtEl>
                                          <p:spTgt spid="6"/>
                                        </p:tgtEl>
                                      </p:cBhvr>
                                      <p:to x="100000" y="100000"/>
                                    </p:animScale>
                                    <p:animScale>
                                      <p:cBhvr>
                                        <p:cTn id="47" dur="26">
                                          <p:stCondLst>
                                            <p:cond delay="1808"/>
                                          </p:stCondLst>
                                        </p:cTn>
                                        <p:tgtEl>
                                          <p:spTgt spid="6"/>
                                        </p:tgtEl>
                                      </p:cBhvr>
                                      <p:to x="100000" y="95000"/>
                                    </p:animScale>
                                    <p:animScale>
                                      <p:cBhvr>
                                        <p:cTn id="48" dur="166" decel="50000">
                                          <p:stCondLst>
                                            <p:cond delay="1834"/>
                                          </p:stCondLst>
                                        </p:cTn>
                                        <p:tgtEl>
                                          <p:spTgt spid="6"/>
                                        </p:tgtEl>
                                      </p:cBhvr>
                                      <p:to x="100000" y="100000"/>
                                    </p:animScale>
                                  </p:childTnLst>
                                </p:cTn>
                              </p:par>
                            </p:childTnLst>
                          </p:cTn>
                        </p:par>
                      </p:childTnLst>
                    </p:cTn>
                  </p:par>
                  <p:par>
                    <p:cTn id="49" fill="hold">
                      <p:stCondLst>
                        <p:cond delay="indefinite"/>
                      </p:stCondLst>
                      <p:childTnLst>
                        <p:par>
                          <p:cTn id="50" fill="hold">
                            <p:stCondLst>
                              <p:cond delay="0"/>
                            </p:stCondLst>
                            <p:childTnLst>
                              <p:par>
                                <p:cTn id="51" presetID="26" presetClass="entr" presetSubtype="0" fill="hold" nodeType="click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down)">
                                      <p:cBhvr>
                                        <p:cTn id="53" dur="580">
                                          <p:stCondLst>
                                            <p:cond delay="0"/>
                                          </p:stCondLst>
                                        </p:cTn>
                                        <p:tgtEl>
                                          <p:spTgt spid="8"/>
                                        </p:tgtEl>
                                      </p:cBhvr>
                                    </p:animEffect>
                                    <p:anim calcmode="lin" valueType="num">
                                      <p:cBhvr>
                                        <p:cTn id="54"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55"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56"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57"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58"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59" dur="26">
                                          <p:stCondLst>
                                            <p:cond delay="650"/>
                                          </p:stCondLst>
                                        </p:cTn>
                                        <p:tgtEl>
                                          <p:spTgt spid="8"/>
                                        </p:tgtEl>
                                      </p:cBhvr>
                                      <p:to x="100000" y="60000"/>
                                    </p:animScale>
                                    <p:animScale>
                                      <p:cBhvr>
                                        <p:cTn id="60" dur="166" decel="50000">
                                          <p:stCondLst>
                                            <p:cond delay="676"/>
                                          </p:stCondLst>
                                        </p:cTn>
                                        <p:tgtEl>
                                          <p:spTgt spid="8"/>
                                        </p:tgtEl>
                                      </p:cBhvr>
                                      <p:to x="100000" y="100000"/>
                                    </p:animScale>
                                    <p:animScale>
                                      <p:cBhvr>
                                        <p:cTn id="61" dur="26">
                                          <p:stCondLst>
                                            <p:cond delay="1312"/>
                                          </p:stCondLst>
                                        </p:cTn>
                                        <p:tgtEl>
                                          <p:spTgt spid="8"/>
                                        </p:tgtEl>
                                      </p:cBhvr>
                                      <p:to x="100000" y="80000"/>
                                    </p:animScale>
                                    <p:animScale>
                                      <p:cBhvr>
                                        <p:cTn id="62" dur="166" decel="50000">
                                          <p:stCondLst>
                                            <p:cond delay="1338"/>
                                          </p:stCondLst>
                                        </p:cTn>
                                        <p:tgtEl>
                                          <p:spTgt spid="8"/>
                                        </p:tgtEl>
                                      </p:cBhvr>
                                      <p:to x="100000" y="100000"/>
                                    </p:animScale>
                                    <p:animScale>
                                      <p:cBhvr>
                                        <p:cTn id="63" dur="26">
                                          <p:stCondLst>
                                            <p:cond delay="1642"/>
                                          </p:stCondLst>
                                        </p:cTn>
                                        <p:tgtEl>
                                          <p:spTgt spid="8"/>
                                        </p:tgtEl>
                                      </p:cBhvr>
                                      <p:to x="100000" y="90000"/>
                                    </p:animScale>
                                    <p:animScale>
                                      <p:cBhvr>
                                        <p:cTn id="64" dur="166" decel="50000">
                                          <p:stCondLst>
                                            <p:cond delay="1668"/>
                                          </p:stCondLst>
                                        </p:cTn>
                                        <p:tgtEl>
                                          <p:spTgt spid="8"/>
                                        </p:tgtEl>
                                      </p:cBhvr>
                                      <p:to x="100000" y="100000"/>
                                    </p:animScale>
                                    <p:animScale>
                                      <p:cBhvr>
                                        <p:cTn id="65" dur="26">
                                          <p:stCondLst>
                                            <p:cond delay="1808"/>
                                          </p:stCondLst>
                                        </p:cTn>
                                        <p:tgtEl>
                                          <p:spTgt spid="8"/>
                                        </p:tgtEl>
                                      </p:cBhvr>
                                      <p:to x="100000" y="95000"/>
                                    </p:animScale>
                                    <p:animScale>
                                      <p:cBhvr>
                                        <p:cTn id="66" dur="166" decel="50000">
                                          <p:stCondLst>
                                            <p:cond delay="1834"/>
                                          </p:stCondLst>
                                        </p:cTn>
                                        <p:tgtEl>
                                          <p:spTgt spid="8"/>
                                        </p:tgtEl>
                                      </p:cBhvr>
                                      <p:to x="100000" y="100000"/>
                                    </p:animScale>
                                  </p:childTnLst>
                                </p:cTn>
                              </p:par>
                            </p:childTnLst>
                          </p:cTn>
                        </p:par>
                      </p:childTnLst>
                    </p:cTn>
                  </p:par>
                  <p:par>
                    <p:cTn id="67" fill="hold">
                      <p:stCondLst>
                        <p:cond delay="indefinite"/>
                      </p:stCondLst>
                      <p:childTnLst>
                        <p:par>
                          <p:cTn id="68" fill="hold">
                            <p:stCondLst>
                              <p:cond delay="0"/>
                            </p:stCondLst>
                            <p:childTnLst>
                              <p:par>
                                <p:cTn id="69" presetID="26" presetClass="entr" presetSubtype="0" fill="hold" grpId="0" nodeType="click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wipe(down)">
                                      <p:cBhvr>
                                        <p:cTn id="71" dur="580">
                                          <p:stCondLst>
                                            <p:cond delay="0"/>
                                          </p:stCondLst>
                                        </p:cTn>
                                        <p:tgtEl>
                                          <p:spTgt spid="12"/>
                                        </p:tgtEl>
                                      </p:cBhvr>
                                    </p:animEffect>
                                    <p:anim calcmode="lin" valueType="num">
                                      <p:cBhvr>
                                        <p:cTn id="72"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77" dur="26">
                                          <p:stCondLst>
                                            <p:cond delay="650"/>
                                          </p:stCondLst>
                                        </p:cTn>
                                        <p:tgtEl>
                                          <p:spTgt spid="12"/>
                                        </p:tgtEl>
                                      </p:cBhvr>
                                      <p:to x="100000" y="60000"/>
                                    </p:animScale>
                                    <p:animScale>
                                      <p:cBhvr>
                                        <p:cTn id="78" dur="166" decel="50000">
                                          <p:stCondLst>
                                            <p:cond delay="676"/>
                                          </p:stCondLst>
                                        </p:cTn>
                                        <p:tgtEl>
                                          <p:spTgt spid="12"/>
                                        </p:tgtEl>
                                      </p:cBhvr>
                                      <p:to x="100000" y="100000"/>
                                    </p:animScale>
                                    <p:animScale>
                                      <p:cBhvr>
                                        <p:cTn id="79" dur="26">
                                          <p:stCondLst>
                                            <p:cond delay="1312"/>
                                          </p:stCondLst>
                                        </p:cTn>
                                        <p:tgtEl>
                                          <p:spTgt spid="12"/>
                                        </p:tgtEl>
                                      </p:cBhvr>
                                      <p:to x="100000" y="80000"/>
                                    </p:animScale>
                                    <p:animScale>
                                      <p:cBhvr>
                                        <p:cTn id="80" dur="166" decel="50000">
                                          <p:stCondLst>
                                            <p:cond delay="1338"/>
                                          </p:stCondLst>
                                        </p:cTn>
                                        <p:tgtEl>
                                          <p:spTgt spid="12"/>
                                        </p:tgtEl>
                                      </p:cBhvr>
                                      <p:to x="100000" y="100000"/>
                                    </p:animScale>
                                    <p:animScale>
                                      <p:cBhvr>
                                        <p:cTn id="81" dur="26">
                                          <p:stCondLst>
                                            <p:cond delay="1642"/>
                                          </p:stCondLst>
                                        </p:cTn>
                                        <p:tgtEl>
                                          <p:spTgt spid="12"/>
                                        </p:tgtEl>
                                      </p:cBhvr>
                                      <p:to x="100000" y="90000"/>
                                    </p:animScale>
                                    <p:animScale>
                                      <p:cBhvr>
                                        <p:cTn id="82" dur="166" decel="50000">
                                          <p:stCondLst>
                                            <p:cond delay="1668"/>
                                          </p:stCondLst>
                                        </p:cTn>
                                        <p:tgtEl>
                                          <p:spTgt spid="12"/>
                                        </p:tgtEl>
                                      </p:cBhvr>
                                      <p:to x="100000" y="100000"/>
                                    </p:animScale>
                                    <p:animScale>
                                      <p:cBhvr>
                                        <p:cTn id="83" dur="26">
                                          <p:stCondLst>
                                            <p:cond delay="1808"/>
                                          </p:stCondLst>
                                        </p:cTn>
                                        <p:tgtEl>
                                          <p:spTgt spid="12"/>
                                        </p:tgtEl>
                                      </p:cBhvr>
                                      <p:to x="100000" y="95000"/>
                                    </p:animScale>
                                    <p:animScale>
                                      <p:cBhvr>
                                        <p:cTn id="84" dur="166" decel="50000">
                                          <p:stCondLst>
                                            <p:cond delay="1834"/>
                                          </p:stCondLst>
                                        </p:cTn>
                                        <p:tgtEl>
                                          <p:spTgt spid="12"/>
                                        </p:tgtEl>
                                      </p:cBhvr>
                                      <p:to x="100000" y="100000"/>
                                    </p:animScale>
                                  </p:childTnLst>
                                </p:cTn>
                              </p:par>
                            </p:childTnLst>
                          </p:cTn>
                        </p:par>
                      </p:childTnLst>
                    </p:cTn>
                  </p:par>
                  <p:par>
                    <p:cTn id="85" fill="hold">
                      <p:stCondLst>
                        <p:cond delay="indefinite"/>
                      </p:stCondLst>
                      <p:childTnLst>
                        <p:par>
                          <p:cTn id="86" fill="hold">
                            <p:stCondLst>
                              <p:cond delay="0"/>
                            </p:stCondLst>
                            <p:childTnLst>
                              <p:par>
                                <p:cTn id="87" presetID="26" presetClass="entr" presetSubtype="0" fill="hold" nodeType="clickEffect">
                                  <p:stCondLst>
                                    <p:cond delay="0"/>
                                  </p:stCondLst>
                                  <p:childTnLst>
                                    <p:set>
                                      <p:cBhvr>
                                        <p:cTn id="88" dur="1" fill="hold">
                                          <p:stCondLst>
                                            <p:cond delay="0"/>
                                          </p:stCondLst>
                                        </p:cTn>
                                        <p:tgtEl>
                                          <p:spTgt spid="2"/>
                                        </p:tgtEl>
                                        <p:attrNameLst>
                                          <p:attrName>style.visibility</p:attrName>
                                        </p:attrNameLst>
                                      </p:cBhvr>
                                      <p:to>
                                        <p:strVal val="visible"/>
                                      </p:to>
                                    </p:set>
                                    <p:animEffect transition="in" filter="wipe(down)">
                                      <p:cBhvr>
                                        <p:cTn id="89" dur="580">
                                          <p:stCondLst>
                                            <p:cond delay="0"/>
                                          </p:stCondLst>
                                        </p:cTn>
                                        <p:tgtEl>
                                          <p:spTgt spid="2"/>
                                        </p:tgtEl>
                                      </p:cBhvr>
                                    </p:animEffect>
                                    <p:anim calcmode="lin" valueType="num">
                                      <p:cBhvr>
                                        <p:cTn id="90"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1"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92"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93"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94"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95" dur="26">
                                          <p:stCondLst>
                                            <p:cond delay="650"/>
                                          </p:stCondLst>
                                        </p:cTn>
                                        <p:tgtEl>
                                          <p:spTgt spid="2"/>
                                        </p:tgtEl>
                                      </p:cBhvr>
                                      <p:to x="100000" y="60000"/>
                                    </p:animScale>
                                    <p:animScale>
                                      <p:cBhvr>
                                        <p:cTn id="96" dur="166" decel="50000">
                                          <p:stCondLst>
                                            <p:cond delay="676"/>
                                          </p:stCondLst>
                                        </p:cTn>
                                        <p:tgtEl>
                                          <p:spTgt spid="2"/>
                                        </p:tgtEl>
                                      </p:cBhvr>
                                      <p:to x="100000" y="100000"/>
                                    </p:animScale>
                                    <p:animScale>
                                      <p:cBhvr>
                                        <p:cTn id="97" dur="26">
                                          <p:stCondLst>
                                            <p:cond delay="1312"/>
                                          </p:stCondLst>
                                        </p:cTn>
                                        <p:tgtEl>
                                          <p:spTgt spid="2"/>
                                        </p:tgtEl>
                                      </p:cBhvr>
                                      <p:to x="100000" y="80000"/>
                                    </p:animScale>
                                    <p:animScale>
                                      <p:cBhvr>
                                        <p:cTn id="98" dur="166" decel="50000">
                                          <p:stCondLst>
                                            <p:cond delay="1338"/>
                                          </p:stCondLst>
                                        </p:cTn>
                                        <p:tgtEl>
                                          <p:spTgt spid="2"/>
                                        </p:tgtEl>
                                      </p:cBhvr>
                                      <p:to x="100000" y="100000"/>
                                    </p:animScale>
                                    <p:animScale>
                                      <p:cBhvr>
                                        <p:cTn id="99" dur="26">
                                          <p:stCondLst>
                                            <p:cond delay="1642"/>
                                          </p:stCondLst>
                                        </p:cTn>
                                        <p:tgtEl>
                                          <p:spTgt spid="2"/>
                                        </p:tgtEl>
                                      </p:cBhvr>
                                      <p:to x="100000" y="90000"/>
                                    </p:animScale>
                                    <p:animScale>
                                      <p:cBhvr>
                                        <p:cTn id="100" dur="166" decel="50000">
                                          <p:stCondLst>
                                            <p:cond delay="1668"/>
                                          </p:stCondLst>
                                        </p:cTn>
                                        <p:tgtEl>
                                          <p:spTgt spid="2"/>
                                        </p:tgtEl>
                                      </p:cBhvr>
                                      <p:to x="100000" y="100000"/>
                                    </p:animScale>
                                    <p:animScale>
                                      <p:cBhvr>
                                        <p:cTn id="101" dur="26">
                                          <p:stCondLst>
                                            <p:cond delay="1808"/>
                                          </p:stCondLst>
                                        </p:cTn>
                                        <p:tgtEl>
                                          <p:spTgt spid="2"/>
                                        </p:tgtEl>
                                      </p:cBhvr>
                                      <p:to x="100000" y="95000"/>
                                    </p:animScale>
                                    <p:animScale>
                                      <p:cBhvr>
                                        <p:cTn id="102" dur="166" decel="50000">
                                          <p:stCondLst>
                                            <p:cond delay="1834"/>
                                          </p:stCondLst>
                                        </p:cTn>
                                        <p:tgtEl>
                                          <p:spTgt spid="2"/>
                                        </p:tgtEl>
                                      </p:cBhvr>
                                      <p:to x="100000" y="100000"/>
                                    </p:animScale>
                                  </p:childTnLst>
                                </p:cTn>
                              </p:par>
                            </p:childTnLst>
                          </p:cTn>
                        </p:par>
                      </p:childTnLst>
                    </p:cTn>
                  </p:par>
                  <p:par>
                    <p:cTn id="103" fill="hold">
                      <p:stCondLst>
                        <p:cond delay="indefinite"/>
                      </p:stCondLst>
                      <p:childTnLst>
                        <p:par>
                          <p:cTn id="104" fill="hold">
                            <p:stCondLst>
                              <p:cond delay="0"/>
                            </p:stCondLst>
                            <p:childTnLst>
                              <p:par>
                                <p:cTn id="105" presetID="26" presetClass="entr" presetSubtype="0" fill="hold" grpId="0" nodeType="clickEffect">
                                  <p:stCondLst>
                                    <p:cond delay="0"/>
                                  </p:stCondLst>
                                  <p:childTnLst>
                                    <p:set>
                                      <p:cBhvr>
                                        <p:cTn id="106" dur="1" fill="hold">
                                          <p:stCondLst>
                                            <p:cond delay="0"/>
                                          </p:stCondLst>
                                        </p:cTn>
                                        <p:tgtEl>
                                          <p:spTgt spid="13"/>
                                        </p:tgtEl>
                                        <p:attrNameLst>
                                          <p:attrName>style.visibility</p:attrName>
                                        </p:attrNameLst>
                                      </p:cBhvr>
                                      <p:to>
                                        <p:strVal val="visible"/>
                                      </p:to>
                                    </p:set>
                                    <p:animEffect transition="in" filter="wipe(down)">
                                      <p:cBhvr>
                                        <p:cTn id="107" dur="580">
                                          <p:stCondLst>
                                            <p:cond delay="0"/>
                                          </p:stCondLst>
                                        </p:cTn>
                                        <p:tgtEl>
                                          <p:spTgt spid="13"/>
                                        </p:tgtEl>
                                      </p:cBhvr>
                                    </p:animEffect>
                                    <p:anim calcmode="lin" valueType="num">
                                      <p:cBhvr>
                                        <p:cTn id="108"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09"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10"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11"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12"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13" dur="26">
                                          <p:stCondLst>
                                            <p:cond delay="650"/>
                                          </p:stCondLst>
                                        </p:cTn>
                                        <p:tgtEl>
                                          <p:spTgt spid="13"/>
                                        </p:tgtEl>
                                      </p:cBhvr>
                                      <p:to x="100000" y="60000"/>
                                    </p:animScale>
                                    <p:animScale>
                                      <p:cBhvr>
                                        <p:cTn id="114" dur="166" decel="50000">
                                          <p:stCondLst>
                                            <p:cond delay="676"/>
                                          </p:stCondLst>
                                        </p:cTn>
                                        <p:tgtEl>
                                          <p:spTgt spid="13"/>
                                        </p:tgtEl>
                                      </p:cBhvr>
                                      <p:to x="100000" y="100000"/>
                                    </p:animScale>
                                    <p:animScale>
                                      <p:cBhvr>
                                        <p:cTn id="115" dur="26">
                                          <p:stCondLst>
                                            <p:cond delay="1312"/>
                                          </p:stCondLst>
                                        </p:cTn>
                                        <p:tgtEl>
                                          <p:spTgt spid="13"/>
                                        </p:tgtEl>
                                      </p:cBhvr>
                                      <p:to x="100000" y="80000"/>
                                    </p:animScale>
                                    <p:animScale>
                                      <p:cBhvr>
                                        <p:cTn id="116" dur="166" decel="50000">
                                          <p:stCondLst>
                                            <p:cond delay="1338"/>
                                          </p:stCondLst>
                                        </p:cTn>
                                        <p:tgtEl>
                                          <p:spTgt spid="13"/>
                                        </p:tgtEl>
                                      </p:cBhvr>
                                      <p:to x="100000" y="100000"/>
                                    </p:animScale>
                                    <p:animScale>
                                      <p:cBhvr>
                                        <p:cTn id="117" dur="26">
                                          <p:stCondLst>
                                            <p:cond delay="1642"/>
                                          </p:stCondLst>
                                        </p:cTn>
                                        <p:tgtEl>
                                          <p:spTgt spid="13"/>
                                        </p:tgtEl>
                                      </p:cBhvr>
                                      <p:to x="100000" y="90000"/>
                                    </p:animScale>
                                    <p:animScale>
                                      <p:cBhvr>
                                        <p:cTn id="118" dur="166" decel="50000">
                                          <p:stCondLst>
                                            <p:cond delay="1668"/>
                                          </p:stCondLst>
                                        </p:cTn>
                                        <p:tgtEl>
                                          <p:spTgt spid="13"/>
                                        </p:tgtEl>
                                      </p:cBhvr>
                                      <p:to x="100000" y="100000"/>
                                    </p:animScale>
                                    <p:animScale>
                                      <p:cBhvr>
                                        <p:cTn id="119" dur="26">
                                          <p:stCondLst>
                                            <p:cond delay="1808"/>
                                          </p:stCondLst>
                                        </p:cTn>
                                        <p:tgtEl>
                                          <p:spTgt spid="13"/>
                                        </p:tgtEl>
                                      </p:cBhvr>
                                      <p:to x="100000" y="95000"/>
                                    </p:animScale>
                                    <p:animScale>
                                      <p:cBhvr>
                                        <p:cTn id="120" dur="166" decel="50000">
                                          <p:stCondLst>
                                            <p:cond delay="1834"/>
                                          </p:stCondLst>
                                        </p:cTn>
                                        <p:tgtEl>
                                          <p:spTgt spid="13"/>
                                        </p:tgtEl>
                                      </p:cBhvr>
                                      <p:to x="100000" y="100000"/>
                                    </p:animScale>
                                  </p:childTnLst>
                                </p:cTn>
                              </p:par>
                            </p:childTnLst>
                          </p:cTn>
                        </p:par>
                      </p:childTnLst>
                    </p:cTn>
                  </p:par>
                  <p:par>
                    <p:cTn id="121" fill="hold">
                      <p:stCondLst>
                        <p:cond delay="indefinite"/>
                      </p:stCondLst>
                      <p:childTnLst>
                        <p:par>
                          <p:cTn id="122" fill="hold">
                            <p:stCondLst>
                              <p:cond delay="0"/>
                            </p:stCondLst>
                            <p:childTnLst>
                              <p:par>
                                <p:cTn id="123" presetID="26" presetClass="entr" presetSubtype="0" fill="hold" nodeType="clickEffect">
                                  <p:stCondLst>
                                    <p:cond delay="0"/>
                                  </p:stCondLst>
                                  <p:childTnLst>
                                    <p:set>
                                      <p:cBhvr>
                                        <p:cTn id="124" dur="1" fill="hold">
                                          <p:stCondLst>
                                            <p:cond delay="0"/>
                                          </p:stCondLst>
                                        </p:cTn>
                                        <p:tgtEl>
                                          <p:spTgt spid="24"/>
                                        </p:tgtEl>
                                        <p:attrNameLst>
                                          <p:attrName>style.visibility</p:attrName>
                                        </p:attrNameLst>
                                      </p:cBhvr>
                                      <p:to>
                                        <p:strVal val="visible"/>
                                      </p:to>
                                    </p:set>
                                    <p:animEffect transition="in" filter="wipe(down)">
                                      <p:cBhvr>
                                        <p:cTn id="125" dur="580">
                                          <p:stCondLst>
                                            <p:cond delay="0"/>
                                          </p:stCondLst>
                                        </p:cTn>
                                        <p:tgtEl>
                                          <p:spTgt spid="24"/>
                                        </p:tgtEl>
                                      </p:cBhvr>
                                    </p:animEffect>
                                    <p:anim calcmode="lin" valueType="num">
                                      <p:cBhvr>
                                        <p:cTn id="126"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127"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28"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129"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130"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131" dur="26">
                                          <p:stCondLst>
                                            <p:cond delay="650"/>
                                          </p:stCondLst>
                                        </p:cTn>
                                        <p:tgtEl>
                                          <p:spTgt spid="24"/>
                                        </p:tgtEl>
                                      </p:cBhvr>
                                      <p:to x="100000" y="60000"/>
                                    </p:animScale>
                                    <p:animScale>
                                      <p:cBhvr>
                                        <p:cTn id="132" dur="166" decel="50000">
                                          <p:stCondLst>
                                            <p:cond delay="676"/>
                                          </p:stCondLst>
                                        </p:cTn>
                                        <p:tgtEl>
                                          <p:spTgt spid="24"/>
                                        </p:tgtEl>
                                      </p:cBhvr>
                                      <p:to x="100000" y="100000"/>
                                    </p:animScale>
                                    <p:animScale>
                                      <p:cBhvr>
                                        <p:cTn id="133" dur="26">
                                          <p:stCondLst>
                                            <p:cond delay="1312"/>
                                          </p:stCondLst>
                                        </p:cTn>
                                        <p:tgtEl>
                                          <p:spTgt spid="24"/>
                                        </p:tgtEl>
                                      </p:cBhvr>
                                      <p:to x="100000" y="80000"/>
                                    </p:animScale>
                                    <p:animScale>
                                      <p:cBhvr>
                                        <p:cTn id="134" dur="166" decel="50000">
                                          <p:stCondLst>
                                            <p:cond delay="1338"/>
                                          </p:stCondLst>
                                        </p:cTn>
                                        <p:tgtEl>
                                          <p:spTgt spid="24"/>
                                        </p:tgtEl>
                                      </p:cBhvr>
                                      <p:to x="100000" y="100000"/>
                                    </p:animScale>
                                    <p:animScale>
                                      <p:cBhvr>
                                        <p:cTn id="135" dur="26">
                                          <p:stCondLst>
                                            <p:cond delay="1642"/>
                                          </p:stCondLst>
                                        </p:cTn>
                                        <p:tgtEl>
                                          <p:spTgt spid="24"/>
                                        </p:tgtEl>
                                      </p:cBhvr>
                                      <p:to x="100000" y="90000"/>
                                    </p:animScale>
                                    <p:animScale>
                                      <p:cBhvr>
                                        <p:cTn id="136" dur="166" decel="50000">
                                          <p:stCondLst>
                                            <p:cond delay="1668"/>
                                          </p:stCondLst>
                                        </p:cTn>
                                        <p:tgtEl>
                                          <p:spTgt spid="24"/>
                                        </p:tgtEl>
                                      </p:cBhvr>
                                      <p:to x="100000" y="100000"/>
                                    </p:animScale>
                                    <p:animScale>
                                      <p:cBhvr>
                                        <p:cTn id="137" dur="26">
                                          <p:stCondLst>
                                            <p:cond delay="1808"/>
                                          </p:stCondLst>
                                        </p:cTn>
                                        <p:tgtEl>
                                          <p:spTgt spid="24"/>
                                        </p:tgtEl>
                                      </p:cBhvr>
                                      <p:to x="100000" y="95000"/>
                                    </p:animScale>
                                    <p:animScale>
                                      <p:cBhvr>
                                        <p:cTn id="138" dur="166" decel="50000">
                                          <p:stCondLst>
                                            <p:cond delay="1834"/>
                                          </p:stCondLst>
                                        </p:cTn>
                                        <p:tgtEl>
                                          <p:spTgt spid="24"/>
                                        </p:tgtEl>
                                      </p:cBhvr>
                                      <p:to x="100000" y="100000"/>
                                    </p:animScale>
                                  </p:childTnLst>
                                </p:cTn>
                              </p:par>
                            </p:childTnLst>
                          </p:cTn>
                        </p:par>
                      </p:childTnLst>
                    </p:cTn>
                  </p:par>
                  <p:par>
                    <p:cTn id="139" fill="hold">
                      <p:stCondLst>
                        <p:cond delay="indefinite"/>
                      </p:stCondLst>
                      <p:childTnLst>
                        <p:par>
                          <p:cTn id="140" fill="hold">
                            <p:stCondLst>
                              <p:cond delay="0"/>
                            </p:stCondLst>
                            <p:childTnLst>
                              <p:par>
                                <p:cTn id="141" presetID="26" presetClass="entr" presetSubtype="0" fill="hold" nodeType="clickEffect">
                                  <p:stCondLst>
                                    <p:cond delay="0"/>
                                  </p:stCondLst>
                                  <p:childTnLst>
                                    <p:set>
                                      <p:cBhvr>
                                        <p:cTn id="142" dur="1" fill="hold">
                                          <p:stCondLst>
                                            <p:cond delay="0"/>
                                          </p:stCondLst>
                                        </p:cTn>
                                        <p:tgtEl>
                                          <p:spTgt spid="25"/>
                                        </p:tgtEl>
                                        <p:attrNameLst>
                                          <p:attrName>style.visibility</p:attrName>
                                        </p:attrNameLst>
                                      </p:cBhvr>
                                      <p:to>
                                        <p:strVal val="visible"/>
                                      </p:to>
                                    </p:set>
                                    <p:animEffect transition="in" filter="wipe(down)">
                                      <p:cBhvr>
                                        <p:cTn id="143" dur="580">
                                          <p:stCondLst>
                                            <p:cond delay="0"/>
                                          </p:stCondLst>
                                        </p:cTn>
                                        <p:tgtEl>
                                          <p:spTgt spid="25"/>
                                        </p:tgtEl>
                                      </p:cBhvr>
                                    </p:animEffect>
                                    <p:anim calcmode="lin" valueType="num">
                                      <p:cBhvr>
                                        <p:cTn id="144"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145"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46"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147"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148"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149" dur="26">
                                          <p:stCondLst>
                                            <p:cond delay="650"/>
                                          </p:stCondLst>
                                        </p:cTn>
                                        <p:tgtEl>
                                          <p:spTgt spid="25"/>
                                        </p:tgtEl>
                                      </p:cBhvr>
                                      <p:to x="100000" y="60000"/>
                                    </p:animScale>
                                    <p:animScale>
                                      <p:cBhvr>
                                        <p:cTn id="150" dur="166" decel="50000">
                                          <p:stCondLst>
                                            <p:cond delay="676"/>
                                          </p:stCondLst>
                                        </p:cTn>
                                        <p:tgtEl>
                                          <p:spTgt spid="25"/>
                                        </p:tgtEl>
                                      </p:cBhvr>
                                      <p:to x="100000" y="100000"/>
                                    </p:animScale>
                                    <p:animScale>
                                      <p:cBhvr>
                                        <p:cTn id="151" dur="26">
                                          <p:stCondLst>
                                            <p:cond delay="1312"/>
                                          </p:stCondLst>
                                        </p:cTn>
                                        <p:tgtEl>
                                          <p:spTgt spid="25"/>
                                        </p:tgtEl>
                                      </p:cBhvr>
                                      <p:to x="100000" y="80000"/>
                                    </p:animScale>
                                    <p:animScale>
                                      <p:cBhvr>
                                        <p:cTn id="152" dur="166" decel="50000">
                                          <p:stCondLst>
                                            <p:cond delay="1338"/>
                                          </p:stCondLst>
                                        </p:cTn>
                                        <p:tgtEl>
                                          <p:spTgt spid="25"/>
                                        </p:tgtEl>
                                      </p:cBhvr>
                                      <p:to x="100000" y="100000"/>
                                    </p:animScale>
                                    <p:animScale>
                                      <p:cBhvr>
                                        <p:cTn id="153" dur="26">
                                          <p:stCondLst>
                                            <p:cond delay="1642"/>
                                          </p:stCondLst>
                                        </p:cTn>
                                        <p:tgtEl>
                                          <p:spTgt spid="25"/>
                                        </p:tgtEl>
                                      </p:cBhvr>
                                      <p:to x="100000" y="90000"/>
                                    </p:animScale>
                                    <p:animScale>
                                      <p:cBhvr>
                                        <p:cTn id="154" dur="166" decel="50000">
                                          <p:stCondLst>
                                            <p:cond delay="1668"/>
                                          </p:stCondLst>
                                        </p:cTn>
                                        <p:tgtEl>
                                          <p:spTgt spid="25"/>
                                        </p:tgtEl>
                                      </p:cBhvr>
                                      <p:to x="100000" y="100000"/>
                                    </p:animScale>
                                    <p:animScale>
                                      <p:cBhvr>
                                        <p:cTn id="155" dur="26">
                                          <p:stCondLst>
                                            <p:cond delay="1808"/>
                                          </p:stCondLst>
                                        </p:cTn>
                                        <p:tgtEl>
                                          <p:spTgt spid="25"/>
                                        </p:tgtEl>
                                      </p:cBhvr>
                                      <p:to x="100000" y="95000"/>
                                    </p:animScale>
                                    <p:animScale>
                                      <p:cBhvr>
                                        <p:cTn id="156" dur="166" decel="50000">
                                          <p:stCondLst>
                                            <p:cond delay="1834"/>
                                          </p:stCondLst>
                                        </p:cTn>
                                        <p:tgtEl>
                                          <p:spTgt spid="25"/>
                                        </p:tgtEl>
                                      </p:cBhvr>
                                      <p:to x="100000" y="100000"/>
                                    </p:animScale>
                                  </p:childTnLst>
                                </p:cTn>
                              </p:par>
                            </p:childTnLst>
                          </p:cTn>
                        </p:par>
                      </p:childTnLst>
                    </p:cTn>
                  </p:par>
                  <p:par>
                    <p:cTn id="157" fill="hold">
                      <p:stCondLst>
                        <p:cond delay="indefinite"/>
                      </p:stCondLst>
                      <p:childTnLst>
                        <p:par>
                          <p:cTn id="158" fill="hold">
                            <p:stCondLst>
                              <p:cond delay="0"/>
                            </p:stCondLst>
                            <p:childTnLst>
                              <p:par>
                                <p:cTn id="159" presetID="26" presetClass="entr" presetSubtype="0" fill="hold" grpId="0" nodeType="clickEffect">
                                  <p:stCondLst>
                                    <p:cond delay="0"/>
                                  </p:stCondLst>
                                  <p:childTnLst>
                                    <p:set>
                                      <p:cBhvr>
                                        <p:cTn id="160" dur="1" fill="hold">
                                          <p:stCondLst>
                                            <p:cond delay="0"/>
                                          </p:stCondLst>
                                        </p:cTn>
                                        <p:tgtEl>
                                          <p:spTgt spid="14"/>
                                        </p:tgtEl>
                                        <p:attrNameLst>
                                          <p:attrName>style.visibility</p:attrName>
                                        </p:attrNameLst>
                                      </p:cBhvr>
                                      <p:to>
                                        <p:strVal val="visible"/>
                                      </p:to>
                                    </p:set>
                                    <p:animEffect transition="in" filter="wipe(down)">
                                      <p:cBhvr>
                                        <p:cTn id="161" dur="580">
                                          <p:stCondLst>
                                            <p:cond delay="0"/>
                                          </p:stCondLst>
                                        </p:cTn>
                                        <p:tgtEl>
                                          <p:spTgt spid="14"/>
                                        </p:tgtEl>
                                      </p:cBhvr>
                                    </p:animEffect>
                                    <p:anim calcmode="lin" valueType="num">
                                      <p:cBhvr>
                                        <p:cTn id="162"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63"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64"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165"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166"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167" dur="26">
                                          <p:stCondLst>
                                            <p:cond delay="650"/>
                                          </p:stCondLst>
                                        </p:cTn>
                                        <p:tgtEl>
                                          <p:spTgt spid="14"/>
                                        </p:tgtEl>
                                      </p:cBhvr>
                                      <p:to x="100000" y="60000"/>
                                    </p:animScale>
                                    <p:animScale>
                                      <p:cBhvr>
                                        <p:cTn id="168" dur="166" decel="50000">
                                          <p:stCondLst>
                                            <p:cond delay="676"/>
                                          </p:stCondLst>
                                        </p:cTn>
                                        <p:tgtEl>
                                          <p:spTgt spid="14"/>
                                        </p:tgtEl>
                                      </p:cBhvr>
                                      <p:to x="100000" y="100000"/>
                                    </p:animScale>
                                    <p:animScale>
                                      <p:cBhvr>
                                        <p:cTn id="169" dur="26">
                                          <p:stCondLst>
                                            <p:cond delay="1312"/>
                                          </p:stCondLst>
                                        </p:cTn>
                                        <p:tgtEl>
                                          <p:spTgt spid="14"/>
                                        </p:tgtEl>
                                      </p:cBhvr>
                                      <p:to x="100000" y="80000"/>
                                    </p:animScale>
                                    <p:animScale>
                                      <p:cBhvr>
                                        <p:cTn id="170" dur="166" decel="50000">
                                          <p:stCondLst>
                                            <p:cond delay="1338"/>
                                          </p:stCondLst>
                                        </p:cTn>
                                        <p:tgtEl>
                                          <p:spTgt spid="14"/>
                                        </p:tgtEl>
                                      </p:cBhvr>
                                      <p:to x="100000" y="100000"/>
                                    </p:animScale>
                                    <p:animScale>
                                      <p:cBhvr>
                                        <p:cTn id="171" dur="26">
                                          <p:stCondLst>
                                            <p:cond delay="1642"/>
                                          </p:stCondLst>
                                        </p:cTn>
                                        <p:tgtEl>
                                          <p:spTgt spid="14"/>
                                        </p:tgtEl>
                                      </p:cBhvr>
                                      <p:to x="100000" y="90000"/>
                                    </p:animScale>
                                    <p:animScale>
                                      <p:cBhvr>
                                        <p:cTn id="172" dur="166" decel="50000">
                                          <p:stCondLst>
                                            <p:cond delay="1668"/>
                                          </p:stCondLst>
                                        </p:cTn>
                                        <p:tgtEl>
                                          <p:spTgt spid="14"/>
                                        </p:tgtEl>
                                      </p:cBhvr>
                                      <p:to x="100000" y="100000"/>
                                    </p:animScale>
                                    <p:animScale>
                                      <p:cBhvr>
                                        <p:cTn id="173" dur="26">
                                          <p:stCondLst>
                                            <p:cond delay="1808"/>
                                          </p:stCondLst>
                                        </p:cTn>
                                        <p:tgtEl>
                                          <p:spTgt spid="14"/>
                                        </p:tgtEl>
                                      </p:cBhvr>
                                      <p:to x="100000" y="95000"/>
                                    </p:animScale>
                                    <p:animScale>
                                      <p:cBhvr>
                                        <p:cTn id="174" dur="166" decel="50000">
                                          <p:stCondLst>
                                            <p:cond delay="1834"/>
                                          </p:stCondLst>
                                        </p:cTn>
                                        <p:tgtEl>
                                          <p:spTgt spid="14"/>
                                        </p:tgtEl>
                                      </p:cBhvr>
                                      <p:to x="100000" y="100000"/>
                                    </p:animScale>
                                  </p:childTnLst>
                                </p:cTn>
                              </p:par>
                            </p:childTnLst>
                          </p:cTn>
                        </p:par>
                      </p:childTnLst>
                    </p:cTn>
                  </p:par>
                  <p:par>
                    <p:cTn id="175" fill="hold">
                      <p:stCondLst>
                        <p:cond delay="indefinite"/>
                      </p:stCondLst>
                      <p:childTnLst>
                        <p:par>
                          <p:cTn id="176" fill="hold">
                            <p:stCondLst>
                              <p:cond delay="0"/>
                            </p:stCondLst>
                            <p:childTnLst>
                              <p:par>
                                <p:cTn id="177" presetID="26" presetClass="entr" presetSubtype="0" fill="hold" nodeType="clickEffect">
                                  <p:stCondLst>
                                    <p:cond delay="0"/>
                                  </p:stCondLst>
                                  <p:childTnLst>
                                    <p:set>
                                      <p:cBhvr>
                                        <p:cTn id="178" dur="1" fill="hold">
                                          <p:stCondLst>
                                            <p:cond delay="0"/>
                                          </p:stCondLst>
                                        </p:cTn>
                                        <p:tgtEl>
                                          <p:spTgt spid="26"/>
                                        </p:tgtEl>
                                        <p:attrNameLst>
                                          <p:attrName>style.visibility</p:attrName>
                                        </p:attrNameLst>
                                      </p:cBhvr>
                                      <p:to>
                                        <p:strVal val="visible"/>
                                      </p:to>
                                    </p:set>
                                    <p:animEffect transition="in" filter="wipe(down)">
                                      <p:cBhvr>
                                        <p:cTn id="179" dur="580">
                                          <p:stCondLst>
                                            <p:cond delay="0"/>
                                          </p:stCondLst>
                                        </p:cTn>
                                        <p:tgtEl>
                                          <p:spTgt spid="26"/>
                                        </p:tgtEl>
                                      </p:cBhvr>
                                    </p:animEffect>
                                    <p:anim calcmode="lin" valueType="num">
                                      <p:cBhvr>
                                        <p:cTn id="180"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181"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182"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183"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184"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185" dur="26">
                                          <p:stCondLst>
                                            <p:cond delay="650"/>
                                          </p:stCondLst>
                                        </p:cTn>
                                        <p:tgtEl>
                                          <p:spTgt spid="26"/>
                                        </p:tgtEl>
                                      </p:cBhvr>
                                      <p:to x="100000" y="60000"/>
                                    </p:animScale>
                                    <p:animScale>
                                      <p:cBhvr>
                                        <p:cTn id="186" dur="166" decel="50000">
                                          <p:stCondLst>
                                            <p:cond delay="676"/>
                                          </p:stCondLst>
                                        </p:cTn>
                                        <p:tgtEl>
                                          <p:spTgt spid="26"/>
                                        </p:tgtEl>
                                      </p:cBhvr>
                                      <p:to x="100000" y="100000"/>
                                    </p:animScale>
                                    <p:animScale>
                                      <p:cBhvr>
                                        <p:cTn id="187" dur="26">
                                          <p:stCondLst>
                                            <p:cond delay="1312"/>
                                          </p:stCondLst>
                                        </p:cTn>
                                        <p:tgtEl>
                                          <p:spTgt spid="26"/>
                                        </p:tgtEl>
                                      </p:cBhvr>
                                      <p:to x="100000" y="80000"/>
                                    </p:animScale>
                                    <p:animScale>
                                      <p:cBhvr>
                                        <p:cTn id="188" dur="166" decel="50000">
                                          <p:stCondLst>
                                            <p:cond delay="1338"/>
                                          </p:stCondLst>
                                        </p:cTn>
                                        <p:tgtEl>
                                          <p:spTgt spid="26"/>
                                        </p:tgtEl>
                                      </p:cBhvr>
                                      <p:to x="100000" y="100000"/>
                                    </p:animScale>
                                    <p:animScale>
                                      <p:cBhvr>
                                        <p:cTn id="189" dur="26">
                                          <p:stCondLst>
                                            <p:cond delay="1642"/>
                                          </p:stCondLst>
                                        </p:cTn>
                                        <p:tgtEl>
                                          <p:spTgt spid="26"/>
                                        </p:tgtEl>
                                      </p:cBhvr>
                                      <p:to x="100000" y="90000"/>
                                    </p:animScale>
                                    <p:animScale>
                                      <p:cBhvr>
                                        <p:cTn id="190" dur="166" decel="50000">
                                          <p:stCondLst>
                                            <p:cond delay="1668"/>
                                          </p:stCondLst>
                                        </p:cTn>
                                        <p:tgtEl>
                                          <p:spTgt spid="26"/>
                                        </p:tgtEl>
                                      </p:cBhvr>
                                      <p:to x="100000" y="100000"/>
                                    </p:animScale>
                                    <p:animScale>
                                      <p:cBhvr>
                                        <p:cTn id="191" dur="26">
                                          <p:stCondLst>
                                            <p:cond delay="1808"/>
                                          </p:stCondLst>
                                        </p:cTn>
                                        <p:tgtEl>
                                          <p:spTgt spid="26"/>
                                        </p:tgtEl>
                                      </p:cBhvr>
                                      <p:to x="100000" y="95000"/>
                                    </p:animScale>
                                    <p:animScale>
                                      <p:cBhvr>
                                        <p:cTn id="192" dur="166" decel="50000">
                                          <p:stCondLst>
                                            <p:cond delay="1834"/>
                                          </p:stCondLst>
                                        </p:cTn>
                                        <p:tgtEl>
                                          <p:spTgt spid="26"/>
                                        </p:tgtEl>
                                      </p:cBhvr>
                                      <p:to x="100000" y="100000"/>
                                    </p:animScale>
                                  </p:childTnLst>
                                </p:cTn>
                              </p:par>
                            </p:childTnLst>
                          </p:cTn>
                        </p:par>
                      </p:childTnLst>
                    </p:cTn>
                  </p:par>
                  <p:par>
                    <p:cTn id="193" fill="hold">
                      <p:stCondLst>
                        <p:cond delay="indefinite"/>
                      </p:stCondLst>
                      <p:childTnLst>
                        <p:par>
                          <p:cTn id="194" fill="hold">
                            <p:stCondLst>
                              <p:cond delay="0"/>
                            </p:stCondLst>
                            <p:childTnLst>
                              <p:par>
                                <p:cTn id="195" presetID="26" presetClass="entr" presetSubtype="0" fill="hold" grpId="0" nodeType="clickEffect">
                                  <p:stCondLst>
                                    <p:cond delay="0"/>
                                  </p:stCondLst>
                                  <p:childTnLst>
                                    <p:set>
                                      <p:cBhvr>
                                        <p:cTn id="196" dur="1" fill="hold">
                                          <p:stCondLst>
                                            <p:cond delay="0"/>
                                          </p:stCondLst>
                                        </p:cTn>
                                        <p:tgtEl>
                                          <p:spTgt spid="15"/>
                                        </p:tgtEl>
                                        <p:attrNameLst>
                                          <p:attrName>style.visibility</p:attrName>
                                        </p:attrNameLst>
                                      </p:cBhvr>
                                      <p:to>
                                        <p:strVal val="visible"/>
                                      </p:to>
                                    </p:set>
                                    <p:animEffect transition="in" filter="wipe(down)">
                                      <p:cBhvr>
                                        <p:cTn id="197" dur="580">
                                          <p:stCondLst>
                                            <p:cond delay="0"/>
                                          </p:stCondLst>
                                        </p:cTn>
                                        <p:tgtEl>
                                          <p:spTgt spid="15"/>
                                        </p:tgtEl>
                                      </p:cBhvr>
                                    </p:animEffect>
                                    <p:anim calcmode="lin" valueType="num">
                                      <p:cBhvr>
                                        <p:cTn id="198"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99"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200"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201"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202"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203" dur="26">
                                          <p:stCondLst>
                                            <p:cond delay="650"/>
                                          </p:stCondLst>
                                        </p:cTn>
                                        <p:tgtEl>
                                          <p:spTgt spid="15"/>
                                        </p:tgtEl>
                                      </p:cBhvr>
                                      <p:to x="100000" y="60000"/>
                                    </p:animScale>
                                    <p:animScale>
                                      <p:cBhvr>
                                        <p:cTn id="204" dur="166" decel="50000">
                                          <p:stCondLst>
                                            <p:cond delay="676"/>
                                          </p:stCondLst>
                                        </p:cTn>
                                        <p:tgtEl>
                                          <p:spTgt spid="15"/>
                                        </p:tgtEl>
                                      </p:cBhvr>
                                      <p:to x="100000" y="100000"/>
                                    </p:animScale>
                                    <p:animScale>
                                      <p:cBhvr>
                                        <p:cTn id="205" dur="26">
                                          <p:stCondLst>
                                            <p:cond delay="1312"/>
                                          </p:stCondLst>
                                        </p:cTn>
                                        <p:tgtEl>
                                          <p:spTgt spid="15"/>
                                        </p:tgtEl>
                                      </p:cBhvr>
                                      <p:to x="100000" y="80000"/>
                                    </p:animScale>
                                    <p:animScale>
                                      <p:cBhvr>
                                        <p:cTn id="206" dur="166" decel="50000">
                                          <p:stCondLst>
                                            <p:cond delay="1338"/>
                                          </p:stCondLst>
                                        </p:cTn>
                                        <p:tgtEl>
                                          <p:spTgt spid="15"/>
                                        </p:tgtEl>
                                      </p:cBhvr>
                                      <p:to x="100000" y="100000"/>
                                    </p:animScale>
                                    <p:animScale>
                                      <p:cBhvr>
                                        <p:cTn id="207" dur="26">
                                          <p:stCondLst>
                                            <p:cond delay="1642"/>
                                          </p:stCondLst>
                                        </p:cTn>
                                        <p:tgtEl>
                                          <p:spTgt spid="15"/>
                                        </p:tgtEl>
                                      </p:cBhvr>
                                      <p:to x="100000" y="90000"/>
                                    </p:animScale>
                                    <p:animScale>
                                      <p:cBhvr>
                                        <p:cTn id="208" dur="166" decel="50000">
                                          <p:stCondLst>
                                            <p:cond delay="1668"/>
                                          </p:stCondLst>
                                        </p:cTn>
                                        <p:tgtEl>
                                          <p:spTgt spid="15"/>
                                        </p:tgtEl>
                                      </p:cBhvr>
                                      <p:to x="100000" y="100000"/>
                                    </p:animScale>
                                    <p:animScale>
                                      <p:cBhvr>
                                        <p:cTn id="209" dur="26">
                                          <p:stCondLst>
                                            <p:cond delay="1808"/>
                                          </p:stCondLst>
                                        </p:cTn>
                                        <p:tgtEl>
                                          <p:spTgt spid="15"/>
                                        </p:tgtEl>
                                      </p:cBhvr>
                                      <p:to x="100000" y="95000"/>
                                    </p:animScale>
                                    <p:animScale>
                                      <p:cBhvr>
                                        <p:cTn id="210" dur="166" decel="50000">
                                          <p:stCondLst>
                                            <p:cond delay="1834"/>
                                          </p:stCondLst>
                                        </p:cTn>
                                        <p:tgtEl>
                                          <p:spTgt spid="15"/>
                                        </p:tgtEl>
                                      </p:cBhvr>
                                      <p:to x="100000" y="100000"/>
                                    </p:animScale>
                                  </p:childTnLst>
                                </p:cTn>
                              </p:par>
                            </p:childTnLst>
                          </p:cTn>
                        </p:par>
                      </p:childTnLst>
                    </p:cTn>
                  </p:par>
                  <p:par>
                    <p:cTn id="211" fill="hold">
                      <p:stCondLst>
                        <p:cond delay="indefinite"/>
                      </p:stCondLst>
                      <p:childTnLst>
                        <p:par>
                          <p:cTn id="212" fill="hold">
                            <p:stCondLst>
                              <p:cond delay="0"/>
                            </p:stCondLst>
                            <p:childTnLst>
                              <p:par>
                                <p:cTn id="213" presetID="26" presetClass="entr" presetSubtype="0" fill="hold" nodeType="clickEffect">
                                  <p:stCondLst>
                                    <p:cond delay="0"/>
                                  </p:stCondLst>
                                  <p:childTnLst>
                                    <p:set>
                                      <p:cBhvr>
                                        <p:cTn id="214" dur="1" fill="hold">
                                          <p:stCondLst>
                                            <p:cond delay="0"/>
                                          </p:stCondLst>
                                        </p:cTn>
                                        <p:tgtEl>
                                          <p:spTgt spid="27"/>
                                        </p:tgtEl>
                                        <p:attrNameLst>
                                          <p:attrName>style.visibility</p:attrName>
                                        </p:attrNameLst>
                                      </p:cBhvr>
                                      <p:to>
                                        <p:strVal val="visible"/>
                                      </p:to>
                                    </p:set>
                                    <p:animEffect transition="in" filter="wipe(down)">
                                      <p:cBhvr>
                                        <p:cTn id="215" dur="580">
                                          <p:stCondLst>
                                            <p:cond delay="0"/>
                                          </p:stCondLst>
                                        </p:cTn>
                                        <p:tgtEl>
                                          <p:spTgt spid="27"/>
                                        </p:tgtEl>
                                      </p:cBhvr>
                                    </p:animEffect>
                                    <p:anim calcmode="lin" valueType="num">
                                      <p:cBhvr>
                                        <p:cTn id="216"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217"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218"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219"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220"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221" dur="26">
                                          <p:stCondLst>
                                            <p:cond delay="650"/>
                                          </p:stCondLst>
                                        </p:cTn>
                                        <p:tgtEl>
                                          <p:spTgt spid="27"/>
                                        </p:tgtEl>
                                      </p:cBhvr>
                                      <p:to x="100000" y="60000"/>
                                    </p:animScale>
                                    <p:animScale>
                                      <p:cBhvr>
                                        <p:cTn id="222" dur="166" decel="50000">
                                          <p:stCondLst>
                                            <p:cond delay="676"/>
                                          </p:stCondLst>
                                        </p:cTn>
                                        <p:tgtEl>
                                          <p:spTgt spid="27"/>
                                        </p:tgtEl>
                                      </p:cBhvr>
                                      <p:to x="100000" y="100000"/>
                                    </p:animScale>
                                    <p:animScale>
                                      <p:cBhvr>
                                        <p:cTn id="223" dur="26">
                                          <p:stCondLst>
                                            <p:cond delay="1312"/>
                                          </p:stCondLst>
                                        </p:cTn>
                                        <p:tgtEl>
                                          <p:spTgt spid="27"/>
                                        </p:tgtEl>
                                      </p:cBhvr>
                                      <p:to x="100000" y="80000"/>
                                    </p:animScale>
                                    <p:animScale>
                                      <p:cBhvr>
                                        <p:cTn id="224" dur="166" decel="50000">
                                          <p:stCondLst>
                                            <p:cond delay="1338"/>
                                          </p:stCondLst>
                                        </p:cTn>
                                        <p:tgtEl>
                                          <p:spTgt spid="27"/>
                                        </p:tgtEl>
                                      </p:cBhvr>
                                      <p:to x="100000" y="100000"/>
                                    </p:animScale>
                                    <p:animScale>
                                      <p:cBhvr>
                                        <p:cTn id="225" dur="26">
                                          <p:stCondLst>
                                            <p:cond delay="1642"/>
                                          </p:stCondLst>
                                        </p:cTn>
                                        <p:tgtEl>
                                          <p:spTgt spid="27"/>
                                        </p:tgtEl>
                                      </p:cBhvr>
                                      <p:to x="100000" y="90000"/>
                                    </p:animScale>
                                    <p:animScale>
                                      <p:cBhvr>
                                        <p:cTn id="226" dur="166" decel="50000">
                                          <p:stCondLst>
                                            <p:cond delay="1668"/>
                                          </p:stCondLst>
                                        </p:cTn>
                                        <p:tgtEl>
                                          <p:spTgt spid="27"/>
                                        </p:tgtEl>
                                      </p:cBhvr>
                                      <p:to x="100000" y="100000"/>
                                    </p:animScale>
                                    <p:animScale>
                                      <p:cBhvr>
                                        <p:cTn id="227" dur="26">
                                          <p:stCondLst>
                                            <p:cond delay="1808"/>
                                          </p:stCondLst>
                                        </p:cTn>
                                        <p:tgtEl>
                                          <p:spTgt spid="27"/>
                                        </p:tgtEl>
                                      </p:cBhvr>
                                      <p:to x="100000" y="95000"/>
                                    </p:animScale>
                                    <p:animScale>
                                      <p:cBhvr>
                                        <p:cTn id="228" dur="166" decel="50000">
                                          <p:stCondLst>
                                            <p:cond delay="1834"/>
                                          </p:stCondLst>
                                        </p:cTn>
                                        <p:tgtEl>
                                          <p:spTgt spid="27"/>
                                        </p:tgtEl>
                                      </p:cBhvr>
                                      <p:to x="100000" y="100000"/>
                                    </p:animScale>
                                  </p:childTnLst>
                                </p:cTn>
                              </p:par>
                            </p:childTnLst>
                          </p:cTn>
                        </p:par>
                      </p:childTnLst>
                    </p:cTn>
                  </p:par>
                  <p:par>
                    <p:cTn id="229" fill="hold">
                      <p:stCondLst>
                        <p:cond delay="indefinite"/>
                      </p:stCondLst>
                      <p:childTnLst>
                        <p:par>
                          <p:cTn id="230" fill="hold">
                            <p:stCondLst>
                              <p:cond delay="0"/>
                            </p:stCondLst>
                            <p:childTnLst>
                              <p:par>
                                <p:cTn id="231" presetID="26" presetClass="entr" presetSubtype="0" fill="hold" grpId="0" nodeType="clickEffect">
                                  <p:stCondLst>
                                    <p:cond delay="0"/>
                                  </p:stCondLst>
                                  <p:childTnLst>
                                    <p:set>
                                      <p:cBhvr>
                                        <p:cTn id="232" dur="1" fill="hold">
                                          <p:stCondLst>
                                            <p:cond delay="0"/>
                                          </p:stCondLst>
                                        </p:cTn>
                                        <p:tgtEl>
                                          <p:spTgt spid="3"/>
                                        </p:tgtEl>
                                        <p:attrNameLst>
                                          <p:attrName>style.visibility</p:attrName>
                                        </p:attrNameLst>
                                      </p:cBhvr>
                                      <p:to>
                                        <p:strVal val="visible"/>
                                      </p:to>
                                    </p:set>
                                    <p:animEffect transition="in" filter="wipe(down)">
                                      <p:cBhvr>
                                        <p:cTn id="233" dur="580">
                                          <p:stCondLst>
                                            <p:cond delay="0"/>
                                          </p:stCondLst>
                                        </p:cTn>
                                        <p:tgtEl>
                                          <p:spTgt spid="3"/>
                                        </p:tgtEl>
                                      </p:cBhvr>
                                    </p:animEffect>
                                    <p:anim calcmode="lin" valueType="num">
                                      <p:cBhvr>
                                        <p:cTn id="234"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35"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36"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237"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238"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239" dur="26">
                                          <p:stCondLst>
                                            <p:cond delay="650"/>
                                          </p:stCondLst>
                                        </p:cTn>
                                        <p:tgtEl>
                                          <p:spTgt spid="3"/>
                                        </p:tgtEl>
                                      </p:cBhvr>
                                      <p:to x="100000" y="60000"/>
                                    </p:animScale>
                                    <p:animScale>
                                      <p:cBhvr>
                                        <p:cTn id="240" dur="166" decel="50000">
                                          <p:stCondLst>
                                            <p:cond delay="676"/>
                                          </p:stCondLst>
                                        </p:cTn>
                                        <p:tgtEl>
                                          <p:spTgt spid="3"/>
                                        </p:tgtEl>
                                      </p:cBhvr>
                                      <p:to x="100000" y="100000"/>
                                    </p:animScale>
                                    <p:animScale>
                                      <p:cBhvr>
                                        <p:cTn id="241" dur="26">
                                          <p:stCondLst>
                                            <p:cond delay="1312"/>
                                          </p:stCondLst>
                                        </p:cTn>
                                        <p:tgtEl>
                                          <p:spTgt spid="3"/>
                                        </p:tgtEl>
                                      </p:cBhvr>
                                      <p:to x="100000" y="80000"/>
                                    </p:animScale>
                                    <p:animScale>
                                      <p:cBhvr>
                                        <p:cTn id="242" dur="166" decel="50000">
                                          <p:stCondLst>
                                            <p:cond delay="1338"/>
                                          </p:stCondLst>
                                        </p:cTn>
                                        <p:tgtEl>
                                          <p:spTgt spid="3"/>
                                        </p:tgtEl>
                                      </p:cBhvr>
                                      <p:to x="100000" y="100000"/>
                                    </p:animScale>
                                    <p:animScale>
                                      <p:cBhvr>
                                        <p:cTn id="243" dur="26">
                                          <p:stCondLst>
                                            <p:cond delay="1642"/>
                                          </p:stCondLst>
                                        </p:cTn>
                                        <p:tgtEl>
                                          <p:spTgt spid="3"/>
                                        </p:tgtEl>
                                      </p:cBhvr>
                                      <p:to x="100000" y="90000"/>
                                    </p:animScale>
                                    <p:animScale>
                                      <p:cBhvr>
                                        <p:cTn id="244" dur="166" decel="50000">
                                          <p:stCondLst>
                                            <p:cond delay="1668"/>
                                          </p:stCondLst>
                                        </p:cTn>
                                        <p:tgtEl>
                                          <p:spTgt spid="3"/>
                                        </p:tgtEl>
                                      </p:cBhvr>
                                      <p:to x="100000" y="100000"/>
                                    </p:animScale>
                                    <p:animScale>
                                      <p:cBhvr>
                                        <p:cTn id="245" dur="26">
                                          <p:stCondLst>
                                            <p:cond delay="1808"/>
                                          </p:stCondLst>
                                        </p:cTn>
                                        <p:tgtEl>
                                          <p:spTgt spid="3"/>
                                        </p:tgtEl>
                                      </p:cBhvr>
                                      <p:to x="100000" y="95000"/>
                                    </p:animScale>
                                    <p:animScale>
                                      <p:cBhvr>
                                        <p:cTn id="246"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8" grpId="0"/>
      <p:bldP spid="21" grpId="0" animBg="1"/>
      <p:bldP spid="16" grpId="0"/>
      <p:bldP spid="6" grpId="0" animBg="1"/>
      <p:bldP spid="12" grpId="0" animBg="1"/>
      <p:bldP spid="13" grpId="0" animBg="1"/>
      <p:bldP spid="14" grpId="0" animBg="1"/>
      <p:bldP spid="15" grpId="0" animBg="1"/>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ZoneTexte 18"/>
          <p:cNvSpPr txBox="1"/>
          <p:nvPr/>
        </p:nvSpPr>
        <p:spPr>
          <a:xfrm>
            <a:off x="804834" y="1347092"/>
            <a:ext cx="7572428" cy="1200329"/>
          </a:xfrm>
          <a:prstGeom prst="rect">
            <a:avLst/>
          </a:prstGeom>
          <a:noFill/>
        </p:spPr>
        <p:txBody>
          <a:bodyPr wrap="square" rtlCol="0">
            <a:spAutoFit/>
          </a:bodyPr>
          <a:lstStyle/>
          <a:p>
            <a:pPr marL="285750" lvl="2" indent="-285750">
              <a:buFont typeface="Wingdings" panose="05000000000000000000" pitchFamily="2" charset="2"/>
              <a:buChar char="v"/>
            </a:pPr>
            <a:r>
              <a:rPr lang="fr-FR" b="1" dirty="0"/>
              <a:t>Architectures d’un </a:t>
            </a:r>
            <a:r>
              <a:rPr lang="fr-FR" b="1" dirty="0" smtClean="0"/>
              <a:t>agent </a:t>
            </a:r>
          </a:p>
          <a:p>
            <a:r>
              <a:rPr lang="fr-FR" b="1" dirty="0" smtClean="0"/>
              <a:t>     </a:t>
            </a:r>
          </a:p>
          <a:p>
            <a:r>
              <a:rPr lang="fr-FR" b="1" dirty="0"/>
              <a:t> </a:t>
            </a:r>
            <a:r>
              <a:rPr lang="fr-FR" b="1" dirty="0" smtClean="0"/>
              <a:t>       Les </a:t>
            </a:r>
            <a:r>
              <a:rPr lang="fr-FR" b="1" dirty="0"/>
              <a:t>Agents Réactifs et Les Agents </a:t>
            </a:r>
            <a:r>
              <a:rPr lang="fr-FR" b="1" dirty="0" smtClean="0"/>
              <a:t>Cognitifs</a:t>
            </a:r>
          </a:p>
          <a:p>
            <a:r>
              <a:rPr lang="fr-FR" dirty="0"/>
              <a:t> </a:t>
            </a:r>
            <a:r>
              <a:rPr lang="fr-FR" dirty="0" smtClean="0"/>
              <a:t> </a:t>
            </a:r>
            <a:endParaRPr lang="fr-FR" dirty="0">
              <a:latin typeface="Cooper Black" pitchFamily="18" charset="0"/>
            </a:endParaRPr>
          </a:p>
        </p:txBody>
      </p:sp>
      <p:sp>
        <p:nvSpPr>
          <p:cNvPr id="17" name="Rectangle 16"/>
          <p:cNvSpPr/>
          <p:nvPr/>
        </p:nvSpPr>
        <p:spPr>
          <a:xfrm>
            <a:off x="0" y="6500834"/>
            <a:ext cx="9144000" cy="714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Organigramme : Terminateur 29"/>
          <p:cNvSpPr/>
          <p:nvPr/>
        </p:nvSpPr>
        <p:spPr>
          <a:xfrm>
            <a:off x="2500298" y="285728"/>
            <a:ext cx="4929223" cy="428604"/>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dirty="0" smtClean="0"/>
              <a:t>Les Systèmes Multi-Agents  </a:t>
            </a:r>
            <a:endParaRPr lang="fr-FR" b="1" i="1" dirty="0"/>
          </a:p>
        </p:txBody>
      </p:sp>
      <p:grpSp>
        <p:nvGrpSpPr>
          <p:cNvPr id="18" name="Group 53"/>
          <p:cNvGrpSpPr>
            <a:grpSpLocks/>
          </p:cNvGrpSpPr>
          <p:nvPr/>
        </p:nvGrpSpPr>
        <p:grpSpPr bwMode="auto">
          <a:xfrm>
            <a:off x="2000232" y="285728"/>
            <a:ext cx="381000" cy="381000"/>
            <a:chOff x="2078" y="1680"/>
            <a:chExt cx="1615" cy="1615"/>
          </a:xfrm>
          <a:solidFill>
            <a:srgbClr val="78DAC3"/>
          </a:solidFill>
        </p:grpSpPr>
        <p:sp>
          <p:nvSpPr>
            <p:cNvPr id="24" name="Oval 54"/>
            <p:cNvSpPr>
              <a:spLocks noChangeArrowheads="1"/>
            </p:cNvSpPr>
            <p:nvPr/>
          </p:nvSpPr>
          <p:spPr bwMode="gray">
            <a:xfrm>
              <a:off x="2078" y="1680"/>
              <a:ext cx="1615" cy="161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25" name="Oval 55"/>
            <p:cNvSpPr>
              <a:spLocks noChangeArrowheads="1"/>
            </p:cNvSpPr>
            <p:nvPr/>
          </p:nvSpPr>
          <p:spPr bwMode="gray">
            <a:xfrm>
              <a:off x="2170" y="1771"/>
              <a:ext cx="1430" cy="1430"/>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26" name="Oval 56"/>
            <p:cNvSpPr>
              <a:spLocks noChangeArrowheads="1"/>
            </p:cNvSpPr>
            <p:nvPr/>
          </p:nvSpPr>
          <p:spPr bwMode="gray">
            <a:xfrm>
              <a:off x="2253" y="1855"/>
              <a:ext cx="1265" cy="126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pPr>
                <a:defRPr/>
              </a:pPr>
              <a:endParaRPr lang="fr-FR"/>
            </a:p>
          </p:txBody>
        </p:sp>
        <p:sp>
          <p:nvSpPr>
            <p:cNvPr id="27" name="Oval 57"/>
            <p:cNvSpPr>
              <a:spLocks noChangeArrowheads="1"/>
            </p:cNvSpPr>
            <p:nvPr/>
          </p:nvSpPr>
          <p:spPr bwMode="gray">
            <a:xfrm>
              <a:off x="2254" y="1856"/>
              <a:ext cx="1262" cy="126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endParaRPr lang="fr-FR"/>
            </a:p>
          </p:txBody>
        </p:sp>
        <p:sp>
          <p:nvSpPr>
            <p:cNvPr id="28" name="Oval 58"/>
            <p:cNvSpPr>
              <a:spLocks noChangeArrowheads="1"/>
            </p:cNvSpPr>
            <p:nvPr/>
          </p:nvSpPr>
          <p:spPr bwMode="gray">
            <a:xfrm>
              <a:off x="2334" y="1936"/>
              <a:ext cx="1097" cy="110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anchor="ctr">
              <a:spAutoFit/>
            </a:bodyPr>
            <a:lstStyle/>
            <a:p>
              <a:pPr>
                <a:defRPr/>
              </a:pPr>
              <a:endParaRPr lang="fr-FR"/>
            </a:p>
          </p:txBody>
        </p:sp>
        <p:sp>
          <p:nvSpPr>
            <p:cNvPr id="30" name="Oval 59"/>
            <p:cNvSpPr>
              <a:spLocks noChangeArrowheads="1"/>
            </p:cNvSpPr>
            <p:nvPr/>
          </p:nvSpPr>
          <p:spPr bwMode="gray">
            <a:xfrm>
              <a:off x="2337" y="1939"/>
              <a:ext cx="1096" cy="1098"/>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anchor="ctr">
              <a:spAutoFit/>
            </a:bodyPr>
            <a:lstStyle/>
            <a:p>
              <a:endParaRPr lang="fr-FR"/>
            </a:p>
          </p:txBody>
        </p:sp>
      </p:grpSp>
      <p:sp>
        <p:nvSpPr>
          <p:cNvPr id="29" name="Espace réservé du numéro de diapositive 20"/>
          <p:cNvSpPr>
            <a:spLocks noGrp="1"/>
          </p:cNvSpPr>
          <p:nvPr>
            <p:ph type="sldNum" sz="quarter" idx="12"/>
          </p:nvPr>
        </p:nvSpPr>
        <p:spPr>
          <a:xfrm>
            <a:off x="8072462" y="5715016"/>
            <a:ext cx="609600" cy="517524"/>
          </a:xfrm>
        </p:spPr>
        <p:txBody>
          <a:bodyPr/>
          <a:lstStyle/>
          <a:p>
            <a:fld id="{AFD5866A-C2A5-4EBD-9128-4DB3B427EABF}" type="slidenum">
              <a:rPr lang="fr-FR" smtClean="0"/>
              <a:pPr/>
              <a:t>8</a:t>
            </a:fld>
            <a:endParaRPr lang="fr-FR" dirty="0"/>
          </a:p>
        </p:txBody>
      </p:sp>
      <p:sp>
        <p:nvSpPr>
          <p:cNvPr id="21" name="ZoneTexte 17"/>
          <p:cNvSpPr txBox="1"/>
          <p:nvPr/>
        </p:nvSpPr>
        <p:spPr>
          <a:xfrm>
            <a:off x="0" y="6572272"/>
            <a:ext cx="9144000" cy="569387"/>
          </a:xfrm>
          <a:prstGeom prst="rect">
            <a:avLst/>
          </a:prstGeom>
          <a:noFill/>
        </p:spPr>
        <p:txBody>
          <a:bodyPr wrap="square" rtlCol="0">
            <a:spAutoFit/>
          </a:bodyPr>
          <a:lstStyle/>
          <a:p>
            <a:pPr lvl="0"/>
            <a:r>
              <a:rPr lang="fr-FR" sz="1300" b="1" i="1" dirty="0">
                <a:latin typeface="Book Antiqua" panose="02040602050305030304" pitchFamily="18" charset="0"/>
              </a:rPr>
              <a:t>CHAKOUR FARIDA   &amp;  KEDDARI NOUR EL IMENE           Formalisation du protocole </a:t>
            </a:r>
            <a:r>
              <a:rPr lang="fr-FR" sz="1300" b="1" i="1" dirty="0" err="1">
                <a:latin typeface="Book Antiqua" panose="02040602050305030304" pitchFamily="18" charset="0"/>
              </a:rPr>
              <a:t>Contract</a:t>
            </a:r>
            <a:r>
              <a:rPr lang="fr-FR" sz="1300" b="1" i="1" dirty="0">
                <a:latin typeface="Book Antiqua" panose="02040602050305030304" pitchFamily="18" charset="0"/>
              </a:rPr>
              <a:t>- Net à l’aide de Maude</a:t>
            </a:r>
            <a:endParaRPr lang="fr-FR" sz="1300" dirty="0">
              <a:latin typeface="Book Antiqua" panose="02040602050305030304" pitchFamily="18" charset="0"/>
            </a:endParaRPr>
          </a:p>
          <a:p>
            <a:endParaRPr lang="fr-FR" dirty="0"/>
          </a:p>
        </p:txBody>
      </p:sp>
      <p:graphicFrame>
        <p:nvGraphicFramePr>
          <p:cNvPr id="2" name="Tableau 1"/>
          <p:cNvGraphicFramePr>
            <a:graphicFrameLocks noGrp="1"/>
          </p:cNvGraphicFramePr>
          <p:nvPr>
            <p:extLst>
              <p:ext uri="{D42A27DB-BD31-4B8C-83A1-F6EECF244321}">
                <p14:modId xmlns:p14="http://schemas.microsoft.com/office/powerpoint/2010/main" val="1775929433"/>
              </p:ext>
            </p:extLst>
          </p:nvPr>
        </p:nvGraphicFramePr>
        <p:xfrm>
          <a:off x="928663" y="2271876"/>
          <a:ext cx="7143798" cy="3443140"/>
        </p:xfrm>
        <a:graphic>
          <a:graphicData uri="http://schemas.openxmlformats.org/drawingml/2006/table">
            <a:tbl>
              <a:tblPr firstRow="1" firstCol="1" bandRow="1">
                <a:tableStyleId>{5940675A-B579-460E-94D1-54222C63F5DA}</a:tableStyleId>
              </a:tblPr>
              <a:tblGrid>
                <a:gridCol w="3499321"/>
                <a:gridCol w="216024"/>
                <a:gridCol w="3428453"/>
              </a:tblGrid>
              <a:tr h="506526">
                <a:tc>
                  <a:txBody>
                    <a:bodyPr/>
                    <a:lstStyle/>
                    <a:p>
                      <a:pPr algn="l">
                        <a:lnSpc>
                          <a:spcPct val="115000"/>
                        </a:lnSpc>
                        <a:spcAft>
                          <a:spcPts val="0"/>
                        </a:spcAft>
                      </a:pPr>
                      <a:r>
                        <a:rPr lang="fr-FR" sz="1800" dirty="0">
                          <a:effectLst/>
                        </a:rPr>
                        <a:t>Systèmes d'agents cognitifs</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15000"/>
                        </a:lnSpc>
                        <a:spcAft>
                          <a:spcPts val="0"/>
                        </a:spcAft>
                      </a:pPr>
                      <a:r>
                        <a:rPr lang="fr-FR" sz="11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15000"/>
                        </a:lnSpc>
                        <a:spcAft>
                          <a:spcPts val="0"/>
                        </a:spcAft>
                      </a:pPr>
                      <a:r>
                        <a:rPr lang="fr-FR" sz="1800" dirty="0">
                          <a:effectLst/>
                        </a:rPr>
                        <a:t>Systèmes d'agents réactifs</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741257">
                <a:tc>
                  <a:txBody>
                    <a:bodyPr/>
                    <a:lstStyle/>
                    <a:p>
                      <a:pPr algn="just">
                        <a:lnSpc>
                          <a:spcPct val="115000"/>
                        </a:lnSpc>
                        <a:spcAft>
                          <a:spcPts val="0"/>
                        </a:spcAft>
                      </a:pPr>
                      <a:r>
                        <a:rPr lang="fr-FR" sz="1800" dirty="0" smtClean="0">
                          <a:effectLst/>
                        </a:rPr>
                        <a:t>Représentation explicite </a:t>
                      </a:r>
                      <a:r>
                        <a:rPr lang="fr-FR" sz="1800" dirty="0">
                          <a:effectLst/>
                        </a:rPr>
                        <a:t>de l'environnement</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15000"/>
                        </a:lnSpc>
                        <a:spcAft>
                          <a:spcPts val="0"/>
                        </a:spcAft>
                      </a:pPr>
                      <a:r>
                        <a:rPr lang="fr-FR" sz="1100">
                          <a:effectLst/>
                        </a:rPr>
                        <a:t> </a:t>
                      </a:r>
                    </a:p>
                    <a:p>
                      <a:pPr algn="l">
                        <a:lnSpc>
                          <a:spcPct val="115000"/>
                        </a:lnSpc>
                        <a:spcAft>
                          <a:spcPts val="0"/>
                        </a:spcAft>
                      </a:pPr>
                      <a:r>
                        <a:rPr lang="fr-FR" sz="11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indent="-5715" algn="just">
                        <a:lnSpc>
                          <a:spcPct val="115000"/>
                        </a:lnSpc>
                        <a:spcAft>
                          <a:spcPts val="0"/>
                        </a:spcAft>
                      </a:pPr>
                      <a:r>
                        <a:rPr lang="fr-FR" sz="1800" dirty="0">
                          <a:effectLst/>
                        </a:rPr>
                        <a:t>Pas de représentation explicite</a:t>
                      </a:r>
                    </a:p>
                    <a:p>
                      <a:pPr algn="just">
                        <a:lnSpc>
                          <a:spcPct val="115000"/>
                        </a:lnSpc>
                        <a:spcAft>
                          <a:spcPts val="0"/>
                        </a:spcAft>
                      </a:pPr>
                      <a:r>
                        <a:rPr lang="fr-FR" sz="7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726432">
                <a:tc>
                  <a:txBody>
                    <a:bodyPr/>
                    <a:lstStyle/>
                    <a:p>
                      <a:pPr algn="just">
                        <a:lnSpc>
                          <a:spcPct val="115000"/>
                        </a:lnSpc>
                        <a:spcAft>
                          <a:spcPts val="0"/>
                        </a:spcAft>
                      </a:pPr>
                      <a:r>
                        <a:rPr lang="fr-FR" sz="1800" dirty="0">
                          <a:effectLst/>
                        </a:rPr>
                        <a:t>Peut tenir compte de son passé</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15000"/>
                        </a:lnSpc>
                        <a:spcAft>
                          <a:spcPts val="0"/>
                        </a:spcAft>
                      </a:pPr>
                      <a:r>
                        <a:rPr lang="fr-FR" sz="11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fr-FR" sz="1600" dirty="0">
                          <a:effectLst/>
                        </a:rPr>
                        <a:t>Pas de mémoire de son historique</a:t>
                      </a:r>
                    </a:p>
                    <a:p>
                      <a:pPr algn="just">
                        <a:lnSpc>
                          <a:spcPct val="115000"/>
                        </a:lnSpc>
                        <a:spcAft>
                          <a:spcPts val="0"/>
                        </a:spcAft>
                      </a:pPr>
                      <a:r>
                        <a:rPr lang="fr-FR" sz="11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726432">
                <a:tc>
                  <a:txBody>
                    <a:bodyPr/>
                    <a:lstStyle/>
                    <a:p>
                      <a:pPr algn="just">
                        <a:lnSpc>
                          <a:spcPct val="115000"/>
                        </a:lnSpc>
                        <a:spcAft>
                          <a:spcPts val="0"/>
                        </a:spcAft>
                      </a:pPr>
                      <a:r>
                        <a:rPr lang="fr-FR" sz="1800" dirty="0">
                          <a:effectLst/>
                        </a:rPr>
                        <a:t>Agents complexes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15000"/>
                        </a:lnSpc>
                        <a:spcAft>
                          <a:spcPts val="0"/>
                        </a:spcAft>
                      </a:pPr>
                      <a:r>
                        <a:rPr lang="fr-FR" sz="11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fr-FR" sz="1800" dirty="0">
                          <a:effectLst/>
                        </a:rPr>
                        <a:t>Fonctionnement stimulus/réponse</a:t>
                      </a:r>
                    </a:p>
                    <a:p>
                      <a:pPr algn="just">
                        <a:lnSpc>
                          <a:spcPct val="115000"/>
                        </a:lnSpc>
                        <a:spcAft>
                          <a:spcPts val="0"/>
                        </a:spcAft>
                      </a:pPr>
                      <a:r>
                        <a:rPr lang="fr-FR" sz="1800" dirty="0">
                          <a:effectLst/>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742493">
                <a:tc>
                  <a:txBody>
                    <a:bodyPr/>
                    <a:lstStyle/>
                    <a:p>
                      <a:pPr algn="just">
                        <a:lnSpc>
                          <a:spcPct val="115000"/>
                        </a:lnSpc>
                        <a:spcAft>
                          <a:spcPts val="0"/>
                        </a:spcAft>
                      </a:pPr>
                      <a:r>
                        <a:rPr lang="fr-FR" sz="1800" dirty="0">
                          <a:effectLst/>
                        </a:rPr>
                        <a:t>Petit nombre d'agents</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15000"/>
                        </a:lnSpc>
                        <a:spcAft>
                          <a:spcPts val="0"/>
                        </a:spcAft>
                      </a:pPr>
                      <a:r>
                        <a:rPr lang="fr-FR" sz="11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fr-FR" sz="1800" dirty="0">
                          <a:effectLst/>
                        </a:rPr>
                        <a:t>Grand nombre d'agents</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bl>
          </a:graphicData>
        </a:graphic>
      </p:graphicFrame>
      <p:sp>
        <p:nvSpPr>
          <p:cNvPr id="3" name="Rectangle 1"/>
          <p:cNvSpPr>
            <a:spLocks noChangeArrowheads="1"/>
          </p:cNvSpPr>
          <p:nvPr/>
        </p:nvSpPr>
        <p:spPr bwMode="auto">
          <a:xfrm>
            <a:off x="1331006" y="2271114"/>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20" name="Rectangle 19"/>
          <p:cNvSpPr/>
          <p:nvPr/>
        </p:nvSpPr>
        <p:spPr>
          <a:xfrm>
            <a:off x="7884368" y="2"/>
            <a:ext cx="1259632" cy="346120"/>
          </a:xfrm>
          <a:prstGeom prst="rect">
            <a:avLst/>
          </a:prstGeom>
          <a:solidFill>
            <a:srgbClr val="78DAC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SMA</a:t>
            </a:r>
            <a:endParaRPr lang="fr-FR" dirty="0"/>
          </a:p>
        </p:txBody>
      </p:sp>
      <p:pic>
        <p:nvPicPr>
          <p:cNvPr id="22" name="Image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347" y="-1242"/>
            <a:ext cx="1902513" cy="116744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2" presetClass="entr" presetSubtype="9" fill="hold" nodeType="withEffect">
                                  <p:stCondLst>
                                    <p:cond delay="0"/>
                                  </p:stCondLst>
                                  <p:childTnLst>
                                    <p:set>
                                      <p:cBhvr>
                                        <p:cTn id="8" dur="1" fill="hold">
                                          <p:stCondLst>
                                            <p:cond delay="0"/>
                                          </p:stCondLst>
                                        </p:cTn>
                                        <p:tgtEl>
                                          <p:spTgt spid="18"/>
                                        </p:tgtEl>
                                        <p:attrNameLst>
                                          <p:attrName>style.visibility</p:attrName>
                                        </p:attrNameLst>
                                      </p:cBhvr>
                                      <p:to>
                                        <p:strVal val="visible"/>
                                      </p:to>
                                    </p:set>
                                    <p:anim calcmode="lin" valueType="num">
                                      <p:cBhvr additive="base">
                                        <p:cTn id="9" dur="500" fill="hold"/>
                                        <p:tgtEl>
                                          <p:spTgt spid="18"/>
                                        </p:tgtEl>
                                        <p:attrNameLst>
                                          <p:attrName>ppt_x</p:attrName>
                                        </p:attrNameLst>
                                      </p:cBhvr>
                                      <p:tavLst>
                                        <p:tav tm="0">
                                          <p:val>
                                            <p:strVal val="0-#ppt_w/2"/>
                                          </p:val>
                                        </p:tav>
                                        <p:tav tm="100000">
                                          <p:val>
                                            <p:strVal val="#ppt_x"/>
                                          </p:val>
                                        </p:tav>
                                      </p:tavLst>
                                    </p:anim>
                                    <p:anim calcmode="lin" valueType="num">
                                      <p:cBhvr additive="base">
                                        <p:cTn id="10" dur="500" fill="hold"/>
                                        <p:tgtEl>
                                          <p:spTgt spid="18"/>
                                        </p:tgtEl>
                                        <p:attrNameLst>
                                          <p:attrName>ppt_y</p:attrName>
                                        </p:attrNameLst>
                                      </p:cBhvr>
                                      <p:tavLst>
                                        <p:tav tm="0">
                                          <p:val>
                                            <p:strVal val="0-#ppt_h/2"/>
                                          </p:val>
                                        </p:tav>
                                        <p:tav tm="100000">
                                          <p:val>
                                            <p:strVal val="#ppt_y"/>
                                          </p:val>
                                        </p:tav>
                                      </p:tavLst>
                                    </p:anim>
                                  </p:childTnLst>
                                </p:cTn>
                              </p:par>
                              <p:par>
                                <p:cTn id="11" presetID="7" presetClass="entr" presetSubtype="1"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1000" fill="hold"/>
                                        <p:tgtEl>
                                          <p:spTgt spid="23"/>
                                        </p:tgtEl>
                                        <p:attrNameLst>
                                          <p:attrName>ppt_x</p:attrName>
                                        </p:attrNameLst>
                                      </p:cBhvr>
                                      <p:tavLst>
                                        <p:tav tm="0">
                                          <p:val>
                                            <p:strVal val="#ppt_x"/>
                                          </p:val>
                                        </p:tav>
                                        <p:tav tm="100000">
                                          <p:val>
                                            <p:strVal val="#ppt_x"/>
                                          </p:val>
                                        </p:tav>
                                      </p:tavLst>
                                    </p:anim>
                                    <p:anim calcmode="lin" valueType="num">
                                      <p:cBhvr additive="base">
                                        <p:cTn id="14" dur="1000" fill="hold"/>
                                        <p:tgtEl>
                                          <p:spTgt spid="23"/>
                                        </p:tgtEl>
                                        <p:attrNameLst>
                                          <p:attrName>ppt_y</p:attrName>
                                        </p:attrNameLst>
                                      </p:cBhvr>
                                      <p:tavLst>
                                        <p:tav tm="0">
                                          <p:val>
                                            <p:strVal val="0-#ppt_h/2"/>
                                          </p:val>
                                        </p:tav>
                                        <p:tav tm="100000">
                                          <p:val>
                                            <p:strVal val="#ppt_y"/>
                                          </p:val>
                                        </p:tav>
                                      </p:tavLst>
                                    </p:anim>
                                  </p:childTnLst>
                                </p:cTn>
                              </p:par>
                              <p:par>
                                <p:cTn id="15" presetID="53" presetClass="entr" presetSubtype="16"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2000" fill="hold"/>
                                        <p:tgtEl>
                                          <p:spTgt spid="19"/>
                                        </p:tgtEl>
                                        <p:attrNameLst>
                                          <p:attrName>ppt_w</p:attrName>
                                        </p:attrNameLst>
                                      </p:cBhvr>
                                      <p:tavLst>
                                        <p:tav tm="0">
                                          <p:val>
                                            <p:fltVal val="0"/>
                                          </p:val>
                                        </p:tav>
                                        <p:tav tm="100000">
                                          <p:val>
                                            <p:strVal val="#ppt_w"/>
                                          </p:val>
                                        </p:tav>
                                      </p:tavLst>
                                    </p:anim>
                                    <p:anim calcmode="lin" valueType="num">
                                      <p:cBhvr>
                                        <p:cTn id="18" dur="2000" fill="hold"/>
                                        <p:tgtEl>
                                          <p:spTgt spid="19"/>
                                        </p:tgtEl>
                                        <p:attrNameLst>
                                          <p:attrName>ppt_h</p:attrName>
                                        </p:attrNameLst>
                                      </p:cBhvr>
                                      <p:tavLst>
                                        <p:tav tm="0">
                                          <p:val>
                                            <p:fltVal val="0"/>
                                          </p:val>
                                        </p:tav>
                                        <p:tav tm="100000">
                                          <p:val>
                                            <p:strVal val="#ppt_h"/>
                                          </p:val>
                                        </p:tav>
                                      </p:tavLst>
                                    </p:anim>
                                    <p:animEffect transition="in" filter="fade">
                                      <p:cBhvr>
                                        <p:cTn id="19" dur="2000"/>
                                        <p:tgtEl>
                                          <p:spTgt spid="19"/>
                                        </p:tgtEl>
                                      </p:cBhvr>
                                    </p:animEffect>
                                  </p:childTnLst>
                                </p:cTn>
                              </p:par>
                              <p:par>
                                <p:cTn id="20" presetID="1" presetClass="entr" presetSubtype="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7" grpId="0" animBg="1"/>
      <p:bldP spid="23" grpId="0" animBg="1"/>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ZoneTexte 36"/>
          <p:cNvSpPr txBox="1"/>
          <p:nvPr/>
        </p:nvSpPr>
        <p:spPr>
          <a:xfrm>
            <a:off x="928629" y="1365744"/>
            <a:ext cx="8215371" cy="507831"/>
          </a:xfrm>
          <a:prstGeom prst="rect">
            <a:avLst/>
          </a:prstGeom>
          <a:noFill/>
        </p:spPr>
        <p:txBody>
          <a:bodyPr wrap="square" rtlCol="0">
            <a:spAutoFit/>
          </a:bodyPr>
          <a:lstStyle/>
          <a:p>
            <a:pPr>
              <a:lnSpc>
                <a:spcPct val="150000"/>
              </a:lnSpc>
              <a:buSzPct val="115000"/>
              <a:buFont typeface="Wingdings" pitchFamily="2" charset="2"/>
              <a:buChar char="v"/>
            </a:pPr>
            <a:r>
              <a:rPr lang="fr-FR" dirty="0"/>
              <a:t> </a:t>
            </a:r>
            <a:r>
              <a:rPr lang="fr-FR" dirty="0" smtClean="0"/>
              <a:t> </a:t>
            </a:r>
            <a:r>
              <a:rPr lang="fr-FR" b="1" dirty="0"/>
              <a:t>Les agents hybrides </a:t>
            </a:r>
            <a:endParaRPr lang="fr-FR" dirty="0">
              <a:latin typeface="Cooper Black" pitchFamily="18" charset="0"/>
            </a:endParaRPr>
          </a:p>
        </p:txBody>
      </p:sp>
      <p:sp>
        <p:nvSpPr>
          <p:cNvPr id="21" name="Rectangle 20"/>
          <p:cNvSpPr/>
          <p:nvPr/>
        </p:nvSpPr>
        <p:spPr>
          <a:xfrm>
            <a:off x="0" y="6500834"/>
            <a:ext cx="9144000" cy="714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Organigramme : Terminateur 29"/>
          <p:cNvSpPr/>
          <p:nvPr/>
        </p:nvSpPr>
        <p:spPr>
          <a:xfrm>
            <a:off x="2500298" y="285728"/>
            <a:ext cx="4929223" cy="428604"/>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dirty="0" smtClean="0"/>
              <a:t>Les Systèmes Multi-Agents </a:t>
            </a:r>
            <a:endParaRPr lang="fr-FR" b="1" i="1" dirty="0"/>
          </a:p>
        </p:txBody>
      </p:sp>
      <p:grpSp>
        <p:nvGrpSpPr>
          <p:cNvPr id="30" name="Group 53"/>
          <p:cNvGrpSpPr>
            <a:grpSpLocks/>
          </p:cNvGrpSpPr>
          <p:nvPr/>
        </p:nvGrpSpPr>
        <p:grpSpPr bwMode="auto">
          <a:xfrm>
            <a:off x="2071670" y="285728"/>
            <a:ext cx="381000" cy="381000"/>
            <a:chOff x="2078" y="1680"/>
            <a:chExt cx="1615" cy="1615"/>
          </a:xfrm>
          <a:solidFill>
            <a:srgbClr val="78DAC3"/>
          </a:solidFill>
        </p:grpSpPr>
        <p:sp>
          <p:nvSpPr>
            <p:cNvPr id="31" name="Oval 54"/>
            <p:cNvSpPr>
              <a:spLocks noChangeArrowheads="1"/>
            </p:cNvSpPr>
            <p:nvPr/>
          </p:nvSpPr>
          <p:spPr bwMode="gray">
            <a:xfrm>
              <a:off x="2078" y="1680"/>
              <a:ext cx="1615" cy="161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38" name="Oval 55"/>
            <p:cNvSpPr>
              <a:spLocks noChangeArrowheads="1"/>
            </p:cNvSpPr>
            <p:nvPr/>
          </p:nvSpPr>
          <p:spPr bwMode="gray">
            <a:xfrm>
              <a:off x="2170" y="1771"/>
              <a:ext cx="1430" cy="1430"/>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fr-FR"/>
            </a:p>
          </p:txBody>
        </p:sp>
        <p:sp>
          <p:nvSpPr>
            <p:cNvPr id="40" name="Oval 56"/>
            <p:cNvSpPr>
              <a:spLocks noChangeArrowheads="1"/>
            </p:cNvSpPr>
            <p:nvPr/>
          </p:nvSpPr>
          <p:spPr bwMode="gray">
            <a:xfrm>
              <a:off x="2253" y="1855"/>
              <a:ext cx="1265" cy="1265"/>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pPr>
                <a:defRPr/>
              </a:pPr>
              <a:endParaRPr lang="fr-FR"/>
            </a:p>
          </p:txBody>
        </p:sp>
        <p:sp>
          <p:nvSpPr>
            <p:cNvPr id="41" name="Oval 57"/>
            <p:cNvSpPr>
              <a:spLocks noChangeArrowheads="1"/>
            </p:cNvSpPr>
            <p:nvPr/>
          </p:nvSpPr>
          <p:spPr bwMode="gray">
            <a:xfrm>
              <a:off x="2254" y="1856"/>
              <a:ext cx="1262" cy="126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endParaRPr lang="fr-FR"/>
            </a:p>
          </p:txBody>
        </p:sp>
        <p:sp>
          <p:nvSpPr>
            <p:cNvPr id="42" name="Oval 58"/>
            <p:cNvSpPr>
              <a:spLocks noChangeArrowheads="1"/>
            </p:cNvSpPr>
            <p:nvPr/>
          </p:nvSpPr>
          <p:spPr bwMode="gray">
            <a:xfrm>
              <a:off x="2334" y="1936"/>
              <a:ext cx="1097" cy="1104"/>
            </a:xfrm>
            <a:prstGeom prst="ellipse">
              <a:avLst/>
            </a:prstGeom>
            <a:grpFill/>
            <a:ln>
              <a:headEnd/>
              <a:tailEnd/>
            </a:ln>
          </p:spPr>
          <p:style>
            <a:lnRef idx="0">
              <a:schemeClr val="accent1"/>
            </a:lnRef>
            <a:fillRef idx="3">
              <a:schemeClr val="accent1"/>
            </a:fillRef>
            <a:effectRef idx="3">
              <a:schemeClr val="accent1"/>
            </a:effectRef>
            <a:fontRef idx="minor">
              <a:schemeClr val="lt1"/>
            </a:fontRef>
          </p:style>
          <p:txBody>
            <a:bodyPr anchor="ctr">
              <a:spAutoFit/>
            </a:bodyPr>
            <a:lstStyle/>
            <a:p>
              <a:pPr>
                <a:defRPr/>
              </a:pPr>
              <a:endParaRPr lang="fr-FR"/>
            </a:p>
          </p:txBody>
        </p:sp>
      </p:grpSp>
      <p:sp>
        <p:nvSpPr>
          <p:cNvPr id="17" name="Espace réservé du numéro de diapositive 15"/>
          <p:cNvSpPr txBox="1">
            <a:spLocks/>
          </p:cNvSpPr>
          <p:nvPr/>
        </p:nvSpPr>
        <p:spPr bwMode="auto">
          <a:xfrm>
            <a:off x="8143900" y="5715016"/>
            <a:ext cx="609600" cy="517524"/>
          </a:xfrm>
          <a:prstGeom prst="rect">
            <a:avLst/>
          </a:prstGeom>
        </p:spPr>
        <p:txBody>
          <a:bodyPr vert="horz"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AFD5866A-C2A5-4EBD-9128-4DB3B427EABF}" type="slidenum">
              <a:rPr kumimoji="0" lang="fr-FR" sz="1400" b="1" i="0" u="none" strike="noStrike" kern="1200" cap="none" spc="0" normalizeH="0" baseline="0" noProof="0" smtClean="0">
                <a:ln>
                  <a:noFill/>
                </a:ln>
                <a:solidFill>
                  <a:srgbClr val="FFFFFF"/>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a:t>
            </a:fld>
            <a:endParaRPr kumimoji="0" lang="fr-FR" sz="1400" b="1" i="0" u="none" strike="noStrike" kern="1200" cap="none" spc="0" normalizeH="0" baseline="0" noProof="0">
              <a:ln>
                <a:noFill/>
              </a:ln>
              <a:solidFill>
                <a:srgbClr val="FFFFFF"/>
              </a:solidFill>
              <a:effectLst/>
              <a:uLnTx/>
              <a:uFillTx/>
              <a:latin typeface="+mn-lt"/>
              <a:ea typeface="+mn-ea"/>
              <a:cs typeface="+mn-cs"/>
            </a:endParaRPr>
          </a:p>
        </p:txBody>
      </p:sp>
      <p:sp>
        <p:nvSpPr>
          <p:cNvPr id="18" name="ZoneTexte 17"/>
          <p:cNvSpPr txBox="1"/>
          <p:nvPr/>
        </p:nvSpPr>
        <p:spPr>
          <a:xfrm>
            <a:off x="0" y="6572272"/>
            <a:ext cx="9144000" cy="569387"/>
          </a:xfrm>
          <a:prstGeom prst="rect">
            <a:avLst/>
          </a:prstGeom>
          <a:noFill/>
        </p:spPr>
        <p:txBody>
          <a:bodyPr wrap="square" rtlCol="0">
            <a:spAutoFit/>
          </a:bodyPr>
          <a:lstStyle/>
          <a:p>
            <a:pPr lvl="0"/>
            <a:r>
              <a:rPr lang="fr-FR" sz="1300" b="1" i="1" dirty="0">
                <a:latin typeface="Book Antiqua" panose="02040602050305030304" pitchFamily="18" charset="0"/>
              </a:rPr>
              <a:t>CHAKOUR FARIDA   &amp;  KEDDARI NOUR EL IMENE           Formalisation du protocole </a:t>
            </a:r>
            <a:r>
              <a:rPr lang="fr-FR" sz="1300" b="1" i="1" dirty="0" err="1">
                <a:latin typeface="Book Antiqua" panose="02040602050305030304" pitchFamily="18" charset="0"/>
              </a:rPr>
              <a:t>Contract</a:t>
            </a:r>
            <a:r>
              <a:rPr lang="fr-FR" sz="1300" b="1" i="1" dirty="0">
                <a:latin typeface="Book Antiqua" panose="02040602050305030304" pitchFamily="18" charset="0"/>
              </a:rPr>
              <a:t>- Net à l’aide de Maude</a:t>
            </a:r>
            <a:endParaRPr lang="fr-FR" sz="1300" dirty="0">
              <a:latin typeface="Book Antiqua" panose="02040602050305030304" pitchFamily="18" charset="0"/>
            </a:endParaRPr>
          </a:p>
          <a:p>
            <a:endParaRPr lang="fr-FR" dirty="0">
              <a:latin typeface="Book Antiqua" panose="02040602050305030304" pitchFamily="18" charset="0"/>
            </a:endParaRPr>
          </a:p>
        </p:txBody>
      </p:sp>
      <p:pic>
        <p:nvPicPr>
          <p:cNvPr id="20" name="Image 19"/>
          <p:cNvPicPr/>
          <p:nvPr/>
        </p:nvPicPr>
        <p:blipFill>
          <a:blip r:embed="rId3">
            <a:extLst>
              <a:ext uri="{28A0092B-C50C-407E-A947-70E740481C1C}">
                <a14:useLocalDpi xmlns:a14="http://schemas.microsoft.com/office/drawing/2010/main" val="0"/>
              </a:ext>
            </a:extLst>
          </a:blip>
          <a:stretch>
            <a:fillRect/>
          </a:stretch>
        </p:blipFill>
        <p:spPr>
          <a:xfrm>
            <a:off x="2063105" y="1993477"/>
            <a:ext cx="5873837" cy="300431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6" name="Rectangle 15"/>
          <p:cNvSpPr/>
          <p:nvPr/>
        </p:nvSpPr>
        <p:spPr>
          <a:xfrm>
            <a:off x="7884368" y="2"/>
            <a:ext cx="1259632" cy="346120"/>
          </a:xfrm>
          <a:prstGeom prst="rect">
            <a:avLst/>
          </a:prstGeom>
          <a:solidFill>
            <a:srgbClr val="78DAC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SMA</a:t>
            </a:r>
            <a:endParaRPr lang="fr-FR" dirty="0"/>
          </a:p>
        </p:txBody>
      </p:sp>
      <p:pic>
        <p:nvPicPr>
          <p:cNvPr id="19" name="Image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347" y="-1242"/>
            <a:ext cx="2045389" cy="136698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8665653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1000" fill="hold"/>
                                        <p:tgtEl>
                                          <p:spTgt spid="30"/>
                                        </p:tgtEl>
                                        <p:attrNameLst>
                                          <p:attrName>ppt_x</p:attrName>
                                        </p:attrNameLst>
                                      </p:cBhvr>
                                      <p:tavLst>
                                        <p:tav tm="0">
                                          <p:val>
                                            <p:strVal val="#ppt_x"/>
                                          </p:val>
                                        </p:tav>
                                        <p:tav tm="100000">
                                          <p:val>
                                            <p:strVal val="#ppt_x"/>
                                          </p:val>
                                        </p:tav>
                                      </p:tavLst>
                                    </p:anim>
                                    <p:anim calcmode="lin" valueType="num">
                                      <p:cBhvr additive="base">
                                        <p:cTn id="8" dur="1000" fill="hold"/>
                                        <p:tgtEl>
                                          <p:spTgt spid="3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1000" fill="hold"/>
                                        <p:tgtEl>
                                          <p:spTgt spid="23"/>
                                        </p:tgtEl>
                                        <p:attrNameLst>
                                          <p:attrName>ppt_x</p:attrName>
                                        </p:attrNameLst>
                                      </p:cBhvr>
                                      <p:tavLst>
                                        <p:tav tm="0">
                                          <p:val>
                                            <p:strVal val="#ppt_x"/>
                                          </p:val>
                                        </p:tav>
                                        <p:tav tm="100000">
                                          <p:val>
                                            <p:strVal val="#ppt_x"/>
                                          </p:val>
                                        </p:tav>
                                      </p:tavLst>
                                    </p:anim>
                                    <p:anim calcmode="lin" valueType="num">
                                      <p:cBhvr additive="base">
                                        <p:cTn id="12" dur="1000" fill="hold"/>
                                        <p:tgtEl>
                                          <p:spTgt spid="23"/>
                                        </p:tgtEl>
                                        <p:attrNameLst>
                                          <p:attrName>ppt_y</p:attrName>
                                        </p:attrNameLst>
                                      </p:cBhvr>
                                      <p:tavLst>
                                        <p:tav tm="0">
                                          <p:val>
                                            <p:strVal val="1+#ppt_h/2"/>
                                          </p:val>
                                        </p:tav>
                                        <p:tav tm="100000">
                                          <p:val>
                                            <p:strVal val="#ppt_y"/>
                                          </p:val>
                                        </p:tav>
                                      </p:tavLst>
                                    </p:anim>
                                  </p:childTnLst>
                                </p:cTn>
                              </p:par>
                              <p:par>
                                <p:cTn id="13" presetID="6" presetClass="entr" presetSubtype="16" fill="hold" grpId="0" nodeType="with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circle(in)">
                                      <p:cBhvr>
                                        <p:cTn id="15" dur="2000"/>
                                        <p:tgtEl>
                                          <p:spTgt spid="37"/>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23" grpId="0" animBg="1"/>
      <p:bldP spid="18"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Integral</Template>
  <TotalTime>4146</TotalTime>
  <Words>1365</Words>
  <Application>Microsoft Office PowerPoint</Application>
  <PresentationFormat>Affichage à l'écran (4:3)</PresentationFormat>
  <Paragraphs>355</Paragraphs>
  <Slides>31</Slides>
  <Notes>29</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31</vt:i4>
      </vt:variant>
    </vt:vector>
  </HeadingPairs>
  <TitlesOfParts>
    <vt:vector size="39" baseType="lpstr">
      <vt:lpstr>Arial</vt:lpstr>
      <vt:lpstr>Book Antiqua</vt:lpstr>
      <vt:lpstr>Calibri</vt:lpstr>
      <vt:lpstr>Cooper Black</vt:lpstr>
      <vt:lpstr>Times New Roman</vt:lpstr>
      <vt:lpstr>Wingdings</vt:lpstr>
      <vt:lpstr>Wingdings 2</vt:lpstr>
      <vt:lpstr>Oriel</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fujitsu</dc:creator>
  <cp:lastModifiedBy>LP</cp:lastModifiedBy>
  <cp:revision>1163</cp:revision>
  <dcterms:created xsi:type="dcterms:W3CDTF">2014-06-03T09:40:27Z</dcterms:created>
  <dcterms:modified xsi:type="dcterms:W3CDTF">2015-05-31T10:25:55Z</dcterms:modified>
</cp:coreProperties>
</file>